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86" r:id="rId2"/>
    <p:sldId id="299" r:id="rId3"/>
    <p:sldId id="300" r:id="rId4"/>
    <p:sldId id="301" r:id="rId5"/>
    <p:sldId id="303" r:id="rId6"/>
    <p:sldId id="304" r:id="rId7"/>
    <p:sldId id="305" r:id="rId8"/>
    <p:sldId id="306" r:id="rId9"/>
    <p:sldId id="307" r:id="rId10"/>
    <p:sldId id="313" r:id="rId11"/>
    <p:sldId id="308" r:id="rId12"/>
    <p:sldId id="314" r:id="rId13"/>
    <p:sldId id="309" r:id="rId14"/>
    <p:sldId id="310" r:id="rId15"/>
    <p:sldId id="316" r:id="rId16"/>
    <p:sldId id="311" r:id="rId17"/>
    <p:sldId id="315" r:id="rId18"/>
    <p:sldId id="312" r:id="rId19"/>
    <p:sldId id="256" r:id="rId20"/>
    <p:sldId id="30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2046"/>
    <a:srgbClr val="FC9BC1"/>
    <a:srgbClr val="EF6181"/>
    <a:srgbClr val="C04D3A"/>
    <a:srgbClr val="365AC4"/>
    <a:srgbClr val="D57903"/>
    <a:srgbClr val="CB3340"/>
    <a:srgbClr val="349353"/>
    <a:srgbClr val="00A4B1"/>
    <a:srgbClr val="901A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4BD17E-7A31-E1D1-8327-DB4075FC726E}" v="250" dt="2025-10-18T11:06:21.115"/>
    <p1510:client id="{12F4CCFB-2AD0-AA6B-B3F9-CB93CA447D21}" v="106" dt="2025-10-16T11:29:25.1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81"/>
    <p:restoredTop sz="94694"/>
  </p:normalViewPr>
  <p:slideViewPr>
    <p:cSldViewPr snapToGrid="0">
      <p:cViewPr varScale="1">
        <p:scale>
          <a:sx n="81" d="100"/>
          <a:sy n="81" d="100"/>
        </p:scale>
        <p:origin x="106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45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DD2D71-F84C-234F-8709-9097672961D2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359787-1E21-8F46-B778-F1B8A493E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290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6FC8003-C760-A5EA-C111-4929F2554B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6314" y="1591733"/>
            <a:ext cx="3753681" cy="1411112"/>
          </a:xfrm>
        </p:spPr>
        <p:txBody>
          <a:bodyPr anchor="b">
            <a:noAutofit/>
          </a:bodyPr>
          <a:lstStyle>
            <a:lvl1pPr algn="ctr">
              <a:defRPr sz="3200" cap="all" spc="7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1B84F01-0ABA-45FF-B438-E0465D9AA7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6314" y="3025423"/>
            <a:ext cx="3753681" cy="1140177"/>
          </a:xfrm>
        </p:spPr>
        <p:txBody>
          <a:bodyPr>
            <a:noAutofit/>
          </a:bodyPr>
          <a:lstStyle>
            <a:lvl1pPr marL="0" indent="0" algn="ctr">
              <a:buNone/>
              <a:defRPr sz="3200" b="1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F021B184-5A9C-A85F-357B-DB9DFEDF8A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315" y="4165600"/>
            <a:ext cx="3753681" cy="711200"/>
          </a:xfrm>
        </p:spPr>
        <p:txBody>
          <a:bodyPr>
            <a:normAutofit/>
          </a:bodyPr>
          <a:lstStyle>
            <a:lvl1pPr marL="0" indent="0" algn="ctr">
              <a:buNone/>
              <a:defRPr sz="1600" cap="all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pPr lvl="0"/>
            <a:r>
              <a:rPr lang="en-GB" dirty="0"/>
              <a:t>Version | Date | Author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357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E38E93A-9C4D-B06B-7E61-EF06CE4A59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99196" y="1564839"/>
            <a:ext cx="3753681" cy="1411112"/>
          </a:xfrm>
        </p:spPr>
        <p:txBody>
          <a:bodyPr anchor="b">
            <a:noAutofit/>
          </a:bodyPr>
          <a:lstStyle>
            <a:lvl1pPr algn="ctr">
              <a:defRPr sz="3200" cap="all" spc="700" baseline="0">
                <a:solidFill>
                  <a:srgbClr val="122F48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11FEEB5-2F25-8554-C8E4-5947753B3E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99196" y="2998529"/>
            <a:ext cx="3753681" cy="1140177"/>
          </a:xfrm>
        </p:spPr>
        <p:txBody>
          <a:bodyPr>
            <a:noAutofit/>
          </a:bodyPr>
          <a:lstStyle>
            <a:lvl1pPr marL="0" indent="0" algn="ctr">
              <a:buNone/>
              <a:defRPr sz="3200" b="1" cap="all" spc="600" baseline="0">
                <a:solidFill>
                  <a:srgbClr val="122F48"/>
                </a:solidFill>
                <a:latin typeface="Gotham" panose="02000604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8523ED90-12C6-930D-F766-F60BFCEF7F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9197" y="4138706"/>
            <a:ext cx="3753681" cy="711200"/>
          </a:xfrm>
        </p:spPr>
        <p:txBody>
          <a:bodyPr>
            <a:normAutofit/>
          </a:bodyPr>
          <a:lstStyle>
            <a:lvl1pPr marL="0" indent="0" algn="ctr">
              <a:buNone/>
              <a:defRPr sz="1600" cap="all" baseline="0">
                <a:solidFill>
                  <a:srgbClr val="122F48"/>
                </a:solidFill>
                <a:latin typeface="Gotham" panose="02000604030000020004" pitchFamily="2" charset="0"/>
              </a:defRPr>
            </a:lvl1pPr>
          </a:lstStyle>
          <a:p>
            <a:pPr lvl="0"/>
            <a:r>
              <a:rPr lang="en-GB" dirty="0"/>
              <a:t>Version | Date | Author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307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5176672-0E65-E3A9-3460-482E9AD4FF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6314" y="1591733"/>
            <a:ext cx="3753681" cy="1411112"/>
          </a:xfrm>
        </p:spPr>
        <p:txBody>
          <a:bodyPr anchor="b">
            <a:noAutofit/>
          </a:bodyPr>
          <a:lstStyle>
            <a:lvl1pPr algn="ctr">
              <a:defRPr sz="3200" cap="all" spc="7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6C82845-606C-6B6A-8247-030236E9A7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6314" y="3025423"/>
            <a:ext cx="3753681" cy="1140177"/>
          </a:xfrm>
        </p:spPr>
        <p:txBody>
          <a:bodyPr>
            <a:noAutofit/>
          </a:bodyPr>
          <a:lstStyle>
            <a:lvl1pPr marL="0" indent="0" algn="ctr">
              <a:buNone/>
              <a:defRPr sz="3200" b="1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B361C2B7-268A-8B7D-0308-EEC2B6E993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315" y="4165600"/>
            <a:ext cx="3753681" cy="711200"/>
          </a:xfrm>
        </p:spPr>
        <p:txBody>
          <a:bodyPr>
            <a:normAutofit/>
          </a:bodyPr>
          <a:lstStyle>
            <a:lvl1pPr marL="0" indent="0" algn="ctr">
              <a:buNone/>
              <a:defRPr sz="1600" cap="all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pPr lvl="0"/>
            <a:r>
              <a:rPr lang="en-GB" dirty="0"/>
              <a:t>Version | Date | Author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391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5176672-0E65-E3A9-3460-482E9AD4FF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6314" y="1591733"/>
            <a:ext cx="3753681" cy="1411112"/>
          </a:xfrm>
        </p:spPr>
        <p:txBody>
          <a:bodyPr anchor="b">
            <a:noAutofit/>
          </a:bodyPr>
          <a:lstStyle>
            <a:lvl1pPr algn="ctr">
              <a:defRPr sz="3200" cap="all" spc="7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6C82845-606C-6B6A-8247-030236E9A7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6314" y="3025423"/>
            <a:ext cx="3753681" cy="1140177"/>
          </a:xfrm>
        </p:spPr>
        <p:txBody>
          <a:bodyPr>
            <a:noAutofit/>
          </a:bodyPr>
          <a:lstStyle>
            <a:lvl1pPr marL="0" indent="0" algn="ctr">
              <a:buNone/>
              <a:defRPr sz="3200" b="1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B361C2B7-268A-8B7D-0308-EEC2B6E993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315" y="4165600"/>
            <a:ext cx="3753681" cy="711200"/>
          </a:xfrm>
        </p:spPr>
        <p:txBody>
          <a:bodyPr>
            <a:normAutofit/>
          </a:bodyPr>
          <a:lstStyle>
            <a:lvl1pPr marL="0" indent="0" algn="ctr">
              <a:buNone/>
              <a:defRPr sz="1600" cap="all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pPr lvl="0"/>
            <a:r>
              <a:rPr lang="en-GB" dirty="0"/>
              <a:t>Version | Date | Author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390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5176672-0E65-E3A9-3460-482E9AD4FF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6314" y="1591733"/>
            <a:ext cx="3753681" cy="1411112"/>
          </a:xfrm>
        </p:spPr>
        <p:txBody>
          <a:bodyPr anchor="b">
            <a:noAutofit/>
          </a:bodyPr>
          <a:lstStyle>
            <a:lvl1pPr algn="ctr">
              <a:defRPr sz="3200" cap="all" spc="7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6C82845-606C-6B6A-8247-030236E9A7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6314" y="3025423"/>
            <a:ext cx="3753681" cy="1140177"/>
          </a:xfrm>
        </p:spPr>
        <p:txBody>
          <a:bodyPr>
            <a:noAutofit/>
          </a:bodyPr>
          <a:lstStyle>
            <a:lvl1pPr marL="0" indent="0" algn="ctr">
              <a:buNone/>
              <a:defRPr sz="3200" b="1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B361C2B7-268A-8B7D-0308-EEC2B6E993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315" y="4165600"/>
            <a:ext cx="3753681" cy="711200"/>
          </a:xfrm>
        </p:spPr>
        <p:txBody>
          <a:bodyPr>
            <a:normAutofit/>
          </a:bodyPr>
          <a:lstStyle>
            <a:lvl1pPr marL="0" indent="0" algn="ctr">
              <a:buNone/>
              <a:defRPr sz="1600" cap="all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pPr lvl="0"/>
            <a:r>
              <a:rPr lang="en-GB" dirty="0"/>
              <a:t>Version | Date | Author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105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5176672-0E65-E3A9-3460-482E9AD4FF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6314" y="1591733"/>
            <a:ext cx="3753681" cy="1411112"/>
          </a:xfrm>
        </p:spPr>
        <p:txBody>
          <a:bodyPr anchor="b">
            <a:noAutofit/>
          </a:bodyPr>
          <a:lstStyle>
            <a:lvl1pPr algn="ctr">
              <a:defRPr sz="3200" cap="all" spc="7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6C82845-606C-6B6A-8247-030236E9A7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6314" y="3025423"/>
            <a:ext cx="3753681" cy="1140177"/>
          </a:xfrm>
        </p:spPr>
        <p:txBody>
          <a:bodyPr>
            <a:noAutofit/>
          </a:bodyPr>
          <a:lstStyle>
            <a:lvl1pPr marL="0" indent="0" algn="ctr">
              <a:buNone/>
              <a:defRPr sz="3200" b="1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B361C2B7-268A-8B7D-0308-EEC2B6E993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315" y="4165600"/>
            <a:ext cx="3753681" cy="711200"/>
          </a:xfrm>
        </p:spPr>
        <p:txBody>
          <a:bodyPr>
            <a:normAutofit/>
          </a:bodyPr>
          <a:lstStyle>
            <a:lvl1pPr marL="0" indent="0" algn="ctr">
              <a:buNone/>
              <a:defRPr sz="1600" cap="all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pPr lvl="0"/>
            <a:r>
              <a:rPr lang="en-GB" dirty="0"/>
              <a:t>Version | Date | Author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007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6148C-0F13-4645-7F94-077B14973D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99196" y="1564839"/>
            <a:ext cx="3753681" cy="1411112"/>
          </a:xfrm>
        </p:spPr>
        <p:txBody>
          <a:bodyPr anchor="b">
            <a:noAutofit/>
          </a:bodyPr>
          <a:lstStyle>
            <a:lvl1pPr algn="ctr">
              <a:defRPr sz="3200" cap="all" spc="7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F787B6-E37B-20FA-E1CC-B37D0DBAA5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99196" y="2998529"/>
            <a:ext cx="3753681" cy="1140177"/>
          </a:xfrm>
        </p:spPr>
        <p:txBody>
          <a:bodyPr>
            <a:noAutofit/>
          </a:bodyPr>
          <a:lstStyle>
            <a:lvl1pPr marL="0" indent="0" algn="ctr">
              <a:buNone/>
              <a:defRPr sz="3200" b="1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F80CD7A9-2A10-147F-BC79-E58D70F14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9197" y="4138706"/>
            <a:ext cx="3753681" cy="711200"/>
          </a:xfrm>
        </p:spPr>
        <p:txBody>
          <a:bodyPr>
            <a:normAutofit/>
          </a:bodyPr>
          <a:lstStyle>
            <a:lvl1pPr marL="0" indent="0" algn="ctr">
              <a:buNone/>
              <a:defRPr sz="1600" cap="all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pPr lvl="0"/>
            <a:r>
              <a:rPr lang="en-GB" dirty="0"/>
              <a:t>Version | Date | Author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374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6148C-0F13-4645-7F94-077B14973D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99196" y="1564839"/>
            <a:ext cx="3753681" cy="1411112"/>
          </a:xfrm>
        </p:spPr>
        <p:txBody>
          <a:bodyPr anchor="b">
            <a:noAutofit/>
          </a:bodyPr>
          <a:lstStyle>
            <a:lvl1pPr algn="ctr">
              <a:defRPr sz="3200" cap="all" spc="700" baseline="0">
                <a:solidFill>
                  <a:schemeClr val="tx1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F787B6-E37B-20FA-E1CC-B37D0DBAA5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99196" y="2998529"/>
            <a:ext cx="3753681" cy="1140177"/>
          </a:xfrm>
        </p:spPr>
        <p:txBody>
          <a:bodyPr>
            <a:noAutofit/>
          </a:bodyPr>
          <a:lstStyle>
            <a:lvl1pPr marL="0" indent="0" algn="ctr">
              <a:buNone/>
              <a:defRPr sz="3200" b="1" cap="all" spc="600" baseline="0">
                <a:solidFill>
                  <a:schemeClr val="tx1"/>
                </a:solidFill>
                <a:latin typeface="Gotham" panose="02000604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F80CD7A9-2A10-147F-BC79-E58D70F14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9197" y="4138706"/>
            <a:ext cx="3753681" cy="711200"/>
          </a:xfrm>
        </p:spPr>
        <p:txBody>
          <a:bodyPr>
            <a:normAutofit/>
          </a:bodyPr>
          <a:lstStyle>
            <a:lvl1pPr marL="0" indent="0" algn="ctr">
              <a:buNone/>
              <a:defRPr sz="1600" cap="all" baseline="0">
                <a:solidFill>
                  <a:schemeClr val="tx1"/>
                </a:solidFill>
                <a:latin typeface="Gotham" panose="02000604030000020004" pitchFamily="2" charset="0"/>
              </a:defRPr>
            </a:lvl1pPr>
          </a:lstStyle>
          <a:p>
            <a:pPr lvl="0"/>
            <a:r>
              <a:rPr lang="en-GB" dirty="0"/>
              <a:t>Version | Date | Author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937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5176672-0E65-E3A9-3460-482E9AD4FF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6314" y="1591733"/>
            <a:ext cx="3753681" cy="1411112"/>
          </a:xfrm>
        </p:spPr>
        <p:txBody>
          <a:bodyPr anchor="b">
            <a:noAutofit/>
          </a:bodyPr>
          <a:lstStyle>
            <a:lvl1pPr algn="ctr">
              <a:defRPr sz="3200" cap="all" spc="7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6C82845-606C-6B6A-8247-030236E9A7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6314" y="3025423"/>
            <a:ext cx="3753681" cy="1140177"/>
          </a:xfrm>
        </p:spPr>
        <p:txBody>
          <a:bodyPr>
            <a:noAutofit/>
          </a:bodyPr>
          <a:lstStyle>
            <a:lvl1pPr marL="0" indent="0" algn="ctr">
              <a:buNone/>
              <a:defRPr sz="3200" b="1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B361C2B7-268A-8B7D-0308-EEC2B6E993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315" y="4165600"/>
            <a:ext cx="3753681" cy="711200"/>
          </a:xfrm>
        </p:spPr>
        <p:txBody>
          <a:bodyPr>
            <a:normAutofit/>
          </a:bodyPr>
          <a:lstStyle>
            <a:lvl1pPr marL="0" indent="0" algn="ctr">
              <a:buNone/>
              <a:defRPr sz="1600" cap="all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pPr lvl="0"/>
            <a:r>
              <a:rPr lang="en-GB" dirty="0"/>
              <a:t>Version | Date | Author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12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591733"/>
            <a:ext cx="9144000" cy="1411112"/>
          </a:xfrm>
        </p:spPr>
        <p:txBody>
          <a:bodyPr anchor="b">
            <a:noAutofit/>
          </a:bodyPr>
          <a:lstStyle>
            <a:lvl1pPr algn="ctr">
              <a:defRPr sz="4000" cap="all" spc="7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DIVIDER SLIDE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5CDFE0-6391-CDAC-0749-A983AFE2DC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025423"/>
            <a:ext cx="9144000" cy="1140177"/>
          </a:xfrm>
        </p:spPr>
        <p:txBody>
          <a:bodyPr>
            <a:noAutofit/>
          </a:bodyPr>
          <a:lstStyle>
            <a:lvl1pPr marL="0" indent="0" algn="ctr">
              <a:buNone/>
              <a:defRPr sz="4000" b="1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DIVIDER SLIDE</a:t>
            </a:r>
            <a:endParaRPr lang="en-US" dirty="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0485A84E-6D3C-5312-07B0-FE9954EBA8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286BFDE0-E7E6-0BE6-91A4-EF52457F9E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60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671388"/>
            <a:ext cx="9144000" cy="1411112"/>
          </a:xfrm>
        </p:spPr>
        <p:txBody>
          <a:bodyPr anchor="b">
            <a:noAutofit/>
          </a:bodyPr>
          <a:lstStyle>
            <a:lvl1pPr algn="ctr">
              <a:defRPr sz="4000" cap="all" spc="7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DIVIDER SLIDE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5CDFE0-6391-CDAC-0749-A983AFE2DC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105077"/>
            <a:ext cx="9144000" cy="1140178"/>
          </a:xfrm>
        </p:spPr>
        <p:txBody>
          <a:bodyPr>
            <a:noAutofit/>
          </a:bodyPr>
          <a:lstStyle>
            <a:lvl1pPr marL="0" indent="0" algn="ctr">
              <a:buNone/>
              <a:defRPr sz="4000" b="1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DIVIDER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369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ivider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96991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ivider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500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5057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Blank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7516" y="0"/>
            <a:ext cx="3784481" cy="1207686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DD2819-662F-73BD-6800-7AF0ECA7FF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945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5057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Body Copy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7516" y="0"/>
            <a:ext cx="3784481" cy="1207686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DD2819-662F-73BD-6800-7AF0ECA7FF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A2694CB-0E4C-795B-5664-9056C48464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85887" y="1539481"/>
            <a:ext cx="9420226" cy="456187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4063400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Cop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5057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 err="1"/>
              <a:t>BUllet</a:t>
            </a:r>
            <a:r>
              <a:rPr lang="en-GB" dirty="0"/>
              <a:t> Copy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7516" y="0"/>
            <a:ext cx="3784481" cy="1207686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DD2819-662F-73BD-6800-7AF0ECA7FF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A2694CB-0E4C-795B-5664-9056C48464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85887" y="1539481"/>
            <a:ext cx="9420226" cy="4561870"/>
          </a:xfrm>
        </p:spPr>
        <p:txBody>
          <a:bodyPr>
            <a:normAutofit/>
          </a:bodyPr>
          <a:lstStyle>
            <a:lvl1pPr marL="180000" indent="-180000">
              <a:buClr>
                <a:schemeClr val="bg2"/>
              </a:buClr>
              <a:buFont typeface="Arial" panose="020B0604020202020204" pitchFamily="34" charset="0"/>
              <a:buChar char="•"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504000" indent="-180000">
              <a:buClr>
                <a:schemeClr val="bg2"/>
              </a:buClr>
              <a:buFont typeface="Arial" panose="020B0604020202020204" pitchFamily="34" charset="0"/>
              <a:buChar char="•"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792000" indent="-180000">
              <a:buClr>
                <a:schemeClr val="bg2"/>
              </a:buClr>
              <a:buFont typeface="Arial" panose="020B0604020202020204" pitchFamily="34" charset="0"/>
              <a:buChar char="•"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First level bullet</a:t>
            </a:r>
          </a:p>
          <a:p>
            <a:pPr lvl="1"/>
            <a:r>
              <a:rPr lang="en-GB" dirty="0"/>
              <a:t>Second level bullet</a:t>
            </a:r>
          </a:p>
          <a:p>
            <a:pPr lvl="2"/>
            <a:r>
              <a:rPr lang="en-GB" dirty="0"/>
              <a:t>Third level bullet</a:t>
            </a:r>
          </a:p>
        </p:txBody>
      </p:sp>
    </p:spTree>
    <p:extLst>
      <p:ext uri="{BB962C8B-B14F-4D97-AF65-F5344CB8AC3E}">
        <p14:creationId xmlns:p14="http://schemas.microsoft.com/office/powerpoint/2010/main" val="39278293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ub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2642616"/>
            <a:ext cx="6096000" cy="3191256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4000" cap="all" spc="7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SUB TITLE</a:t>
            </a:r>
            <a:br>
              <a:rPr lang="en-GB" dirty="0"/>
            </a:br>
            <a:r>
              <a:rPr lang="en-GB" dirty="0"/>
              <a:t>Here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CE25ABD-50A6-E04E-0600-8597CDF894F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7516" y="0"/>
            <a:ext cx="3784481" cy="1207686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DD2819-662F-73BD-6800-7AF0ECA7FF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145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ab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4289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Content &amp; Table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7514" y="0"/>
            <a:ext cx="3784485" cy="1207686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C3C0078C-C869-4E28-0365-2BBF6E34D6E5}"/>
              </a:ext>
            </a:extLst>
          </p:cNvPr>
          <p:cNvSpPr>
            <a:spLocks noGrp="1"/>
          </p:cNvSpPr>
          <p:nvPr>
            <p:ph type="tbl" sz="quarter" idx="15" hasCustomPrompt="1"/>
          </p:nvPr>
        </p:nvSpPr>
        <p:spPr>
          <a:xfrm>
            <a:off x="1385887" y="1553869"/>
            <a:ext cx="9420225" cy="2742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table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6F08BDA-E418-2248-72A4-CD7157AA2B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85887" y="4855243"/>
            <a:ext cx="9420226" cy="12461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Body copy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6AFF7E4-457E-28E6-5572-B7618DF1A2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85888" y="4466209"/>
            <a:ext cx="9420225" cy="39362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 or lead para</a:t>
            </a:r>
            <a:endParaRPr lang="en-US" dirty="0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147FCFB2-A8AA-6E7B-6549-0A21D9E884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478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Graph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4289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Content &amp; Graph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7514" y="0"/>
            <a:ext cx="3784485" cy="1207686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A0BCA-54DE-D775-4EF7-CE252CA374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85887" y="1767062"/>
            <a:ext cx="9420226" cy="12461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Add body copy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1D11AF-86CA-7CCA-5212-C4FCCEF1E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85888" y="1378028"/>
            <a:ext cx="9420225" cy="39362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 or lead para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DEC32F78-ACB6-CA05-21BE-57DBC9D83B2A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1385888" y="3190875"/>
            <a:ext cx="9420225" cy="288732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chart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9212276B-074F-B4BB-063E-0C93DCACE3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1776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Graph Righ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4289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Content &amp; Graph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7514" y="0"/>
            <a:ext cx="3784485" cy="1207686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A0BCA-54DE-D775-4EF7-CE252CA374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654" y="3822192"/>
            <a:ext cx="4828033" cy="225601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Add body copy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1D11AF-86CA-7CCA-5212-C4FCCEF1E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6655" y="3221620"/>
            <a:ext cx="4828033" cy="39362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 or lead para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DEC32F78-ACB6-CA05-21BE-57DBC9D83B2A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5733288" y="1856233"/>
            <a:ext cx="5072825" cy="422197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chart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8103FF-F162-6FCE-A20D-44665E447D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6653" y="1856233"/>
            <a:ext cx="4828035" cy="497173"/>
          </a:xfrm>
        </p:spPr>
        <p:txBody>
          <a:bodyPr>
            <a:noAutofit/>
          </a:bodyPr>
          <a:lstStyle>
            <a:lvl1pPr marL="0" indent="0">
              <a:buNone/>
              <a:defRPr sz="28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>
                <a:latin typeface="Gotham" panose="02000604030000020004" pitchFamily="2" charset="0"/>
              </a:defRPr>
            </a:lvl2pPr>
            <a:lvl3pPr marL="914400" indent="0">
              <a:buNone/>
              <a:defRPr>
                <a:latin typeface="Gotham" panose="02000604030000020004" pitchFamily="2" charset="0"/>
              </a:defRPr>
            </a:lvl3pPr>
            <a:lvl4pPr marL="1371600" indent="0">
              <a:buNone/>
              <a:defRPr>
                <a:latin typeface="Gotham" panose="02000604030000020004" pitchFamily="2" charset="0"/>
              </a:defRPr>
            </a:lvl4pPr>
            <a:lvl5pPr marL="1828800" indent="0">
              <a:buNone/>
              <a:defRPr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Headline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F2AEE39D-72D3-3EB7-680B-CFC703096CC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6653" y="2386585"/>
            <a:ext cx="4828035" cy="542893"/>
          </a:xfrm>
        </p:spPr>
        <p:txBody>
          <a:bodyPr>
            <a:normAutofit/>
          </a:bodyPr>
          <a:lstStyle>
            <a:lvl1pPr marL="0" indent="0">
              <a:buNone/>
              <a:defRPr sz="2800" b="1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>
                <a:latin typeface="Gotham" panose="02000604030000020004" pitchFamily="2" charset="0"/>
              </a:defRPr>
            </a:lvl2pPr>
            <a:lvl3pPr marL="914400" indent="0">
              <a:buNone/>
              <a:defRPr>
                <a:latin typeface="Gotham" panose="02000604030000020004" pitchFamily="2" charset="0"/>
              </a:defRPr>
            </a:lvl3pPr>
            <a:lvl4pPr marL="1371600" indent="0">
              <a:buNone/>
              <a:defRPr>
                <a:latin typeface="Gotham" panose="02000604030000020004" pitchFamily="2" charset="0"/>
              </a:defRPr>
            </a:lvl4pPr>
            <a:lvl5pPr marL="1828800" indent="0">
              <a:buNone/>
              <a:defRPr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Headline</a:t>
            </a:r>
            <a:endParaRPr lang="en-US" dirty="0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43B9CCCA-DA04-2E96-50A8-12B1506CFC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835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Graph Lef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4289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Content &amp; Graph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7514" y="0"/>
            <a:ext cx="3784485" cy="1207686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A0BCA-54DE-D775-4EF7-CE252CA374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58454" y="3197633"/>
            <a:ext cx="3851803" cy="227915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Add body copy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1D11AF-86CA-7CCA-5212-C4FCCEF1E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58456" y="2597062"/>
            <a:ext cx="3851801" cy="39362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 or lead para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DEC32F78-ACB6-CA05-21BE-57DBC9D83B2A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676655" y="1856233"/>
            <a:ext cx="6486145" cy="422197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chart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ED83F1EB-141F-761D-EEE5-6DBF369CF6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1017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Graph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4289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Single Graph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7514" y="0"/>
            <a:ext cx="3784485" cy="1207686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DEC32F78-ACB6-CA05-21BE-57DBC9D83B2A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1385888" y="1378028"/>
            <a:ext cx="9420225" cy="47001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chart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600A2799-22CE-86D2-894F-075F653255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4106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4289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Smart Art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7514" y="0"/>
            <a:ext cx="3784485" cy="1207686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A0BCA-54DE-D775-4EF7-CE252CA374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654" y="3822192"/>
            <a:ext cx="4828033" cy="225601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Add body copy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1D11AF-86CA-7CCA-5212-C4FCCEF1ED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6655" y="3221620"/>
            <a:ext cx="4828033" cy="39362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 or lead para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8103FF-F162-6FCE-A20D-44665E447D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6653" y="1856233"/>
            <a:ext cx="4828035" cy="497173"/>
          </a:xfrm>
        </p:spPr>
        <p:txBody>
          <a:bodyPr>
            <a:normAutofit/>
          </a:bodyPr>
          <a:lstStyle>
            <a:lvl1pPr marL="0" indent="0">
              <a:buNone/>
              <a:defRPr sz="28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>
                <a:latin typeface="Gotham" panose="02000604030000020004" pitchFamily="2" charset="0"/>
              </a:defRPr>
            </a:lvl2pPr>
            <a:lvl3pPr marL="914400" indent="0">
              <a:buNone/>
              <a:defRPr>
                <a:latin typeface="Gotham" panose="02000604030000020004" pitchFamily="2" charset="0"/>
              </a:defRPr>
            </a:lvl3pPr>
            <a:lvl4pPr marL="1371600" indent="0">
              <a:buNone/>
              <a:defRPr>
                <a:latin typeface="Gotham" panose="02000604030000020004" pitchFamily="2" charset="0"/>
              </a:defRPr>
            </a:lvl4pPr>
            <a:lvl5pPr marL="1828800" indent="0">
              <a:buNone/>
              <a:defRPr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Headline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F2AEE39D-72D3-3EB7-680B-CFC703096CC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6653" y="2386585"/>
            <a:ext cx="4828035" cy="542893"/>
          </a:xfrm>
        </p:spPr>
        <p:txBody>
          <a:bodyPr>
            <a:normAutofit/>
          </a:bodyPr>
          <a:lstStyle>
            <a:lvl1pPr marL="0" indent="0">
              <a:buNone/>
              <a:defRPr sz="2800" b="1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>
                <a:latin typeface="Gotham" panose="02000604030000020004" pitchFamily="2" charset="0"/>
              </a:defRPr>
            </a:lvl2pPr>
            <a:lvl3pPr marL="914400" indent="0">
              <a:buNone/>
              <a:defRPr>
                <a:latin typeface="Gotham" panose="02000604030000020004" pitchFamily="2" charset="0"/>
              </a:defRPr>
            </a:lvl3pPr>
            <a:lvl4pPr marL="1371600" indent="0">
              <a:buNone/>
              <a:defRPr>
                <a:latin typeface="Gotham" panose="02000604030000020004" pitchFamily="2" charset="0"/>
              </a:defRPr>
            </a:lvl4pPr>
            <a:lvl5pPr marL="1828800" indent="0">
              <a:buNone/>
              <a:defRPr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Headline</a:t>
            </a:r>
            <a:endParaRPr lang="en-US" dirty="0"/>
          </a:p>
        </p:txBody>
      </p:sp>
      <p:sp>
        <p:nvSpPr>
          <p:cNvPr id="10" name="SmartArt Placeholder 9">
            <a:extLst>
              <a:ext uri="{FF2B5EF4-FFF2-40B4-BE49-F238E27FC236}">
                <a16:creationId xmlns:a16="http://schemas.microsoft.com/office/drawing/2014/main" id="{154AE11F-1A80-E380-57DA-D7DCD2DB884F}"/>
              </a:ext>
            </a:extLst>
          </p:cNvPr>
          <p:cNvSpPr>
            <a:spLocks noGrp="1"/>
          </p:cNvSpPr>
          <p:nvPr>
            <p:ph type="dgm" sz="quarter" idx="20" hasCustomPrompt="1"/>
          </p:nvPr>
        </p:nvSpPr>
        <p:spPr>
          <a:xfrm>
            <a:off x="5733287" y="1859055"/>
            <a:ext cx="5072825" cy="421914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Smart Art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B43C79AC-D6A7-F3D7-70CC-9A77883A59E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780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&amp; Imag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5057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Quote &amp; Image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7516" y="0"/>
            <a:ext cx="3784481" cy="1207686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2CEEDC-73B8-3C13-431A-0FF581AA0FFB}"/>
              </a:ext>
            </a:extLst>
          </p:cNvPr>
          <p:cNvSpPr txBox="1"/>
          <p:nvPr userDrawn="1"/>
        </p:nvSpPr>
        <p:spPr>
          <a:xfrm>
            <a:off x="4550229" y="1333346"/>
            <a:ext cx="158931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dirty="0">
                <a:solidFill>
                  <a:srgbClr val="2538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58E89E-4D23-324F-94DB-AB8ADC672E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70383" y="5439292"/>
            <a:ext cx="5687633" cy="638911"/>
          </a:xfrm>
        </p:spPr>
        <p:txBody>
          <a:bodyPr>
            <a:noAutofit/>
          </a:bodyPr>
          <a:lstStyle>
            <a:lvl1pPr marL="0" indent="0">
              <a:buNone/>
              <a:defRPr sz="1450" b="1" cap="all" spc="300" baseline="0">
                <a:solidFill>
                  <a:srgbClr val="F1B53D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F1B53D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F1B53D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F1B53D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F1B53D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Name of Quoter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6DD6E06-5250-16B9-ED59-FEA27A834A2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162050" y="1899685"/>
            <a:ext cx="3105150" cy="309053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A0E94F-0A52-AA42-65DC-D90DBC741C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70383" y="1785939"/>
            <a:ext cx="5687633" cy="3630206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3600">
                <a:latin typeface="Gotham" panose="02000604030000020004" pitchFamily="2" charset="0"/>
              </a:defRPr>
            </a:lvl2pPr>
            <a:lvl3pPr marL="914400" indent="0">
              <a:buNone/>
              <a:defRPr sz="3600">
                <a:latin typeface="Gotham" panose="02000604030000020004" pitchFamily="2" charset="0"/>
              </a:defRPr>
            </a:lvl3pPr>
            <a:lvl4pPr marL="1371600" indent="0">
              <a:buNone/>
              <a:defRPr sz="3600">
                <a:latin typeface="Gotham" panose="02000604030000020004" pitchFamily="2" charset="0"/>
              </a:defRPr>
            </a:lvl4pPr>
            <a:lvl5pPr marL="1828800" indent="0">
              <a:buNone/>
              <a:defRPr sz="3600"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Example of a Quote with image,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mau</a:t>
            </a:r>
            <a:r>
              <a:rPr lang="en-GB" dirty="0"/>
              <a:t> </a:t>
            </a:r>
            <a:r>
              <a:rPr lang="en-GB" dirty="0" err="1"/>
              <a:t>ris</a:t>
            </a:r>
            <a:r>
              <a:rPr lang="en-GB" dirty="0"/>
              <a:t> </a:t>
            </a:r>
            <a:r>
              <a:rPr lang="en-GB" dirty="0" err="1"/>
              <a:t>est</a:t>
            </a:r>
            <a:r>
              <a:rPr lang="en-GB" dirty="0"/>
              <a:t>, </a:t>
            </a:r>
            <a:r>
              <a:rPr lang="en-GB" dirty="0" err="1"/>
              <a:t>dapibus</a:t>
            </a:r>
            <a:r>
              <a:rPr lang="en-GB" dirty="0"/>
              <a:t> et </a:t>
            </a:r>
            <a:r>
              <a:rPr lang="en-GB" dirty="0" err="1"/>
              <a:t>sagi</a:t>
            </a:r>
            <a:r>
              <a:rPr lang="en-GB" dirty="0"/>
              <a:t> </a:t>
            </a:r>
            <a:r>
              <a:rPr lang="en-GB" dirty="0" err="1"/>
              <a:t>ttis</a:t>
            </a:r>
            <a:r>
              <a:rPr lang="en-GB" dirty="0"/>
              <a:t> </a:t>
            </a:r>
            <a:r>
              <a:rPr lang="en-GB" dirty="0" err="1"/>
              <a:t>sed</a:t>
            </a:r>
            <a:r>
              <a:rPr lang="en-GB" dirty="0"/>
              <a:t>, </a:t>
            </a:r>
            <a:r>
              <a:rPr lang="en-GB" dirty="0" err="1"/>
              <a:t>hendrerit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urna</a:t>
            </a:r>
            <a:r>
              <a:rPr lang="en-GB" dirty="0"/>
              <a:t>. Nam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aliquam</a:t>
            </a:r>
            <a:r>
              <a:rPr lang="en-GB" dirty="0"/>
              <a:t>.</a:t>
            </a:r>
            <a:endParaRPr lang="en-US" dirty="0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F05D858A-9C44-29B8-3B63-1BBDB93185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924E08-0644-5D6E-9FAA-3ACA4797EB56}"/>
              </a:ext>
            </a:extLst>
          </p:cNvPr>
          <p:cNvSpPr txBox="1"/>
          <p:nvPr userDrawn="1"/>
        </p:nvSpPr>
        <p:spPr>
          <a:xfrm rot="10800000">
            <a:off x="9505098" y="3111869"/>
            <a:ext cx="158931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dirty="0">
                <a:solidFill>
                  <a:srgbClr val="2538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9926635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5057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Quote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407516" y="0"/>
            <a:ext cx="3784481" cy="120768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DD2819-662F-73BD-6800-7AF0ECA7FF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2CEEDC-73B8-3C13-431A-0FF581AA0FFB}"/>
              </a:ext>
            </a:extLst>
          </p:cNvPr>
          <p:cNvSpPr txBox="1"/>
          <p:nvPr userDrawn="1"/>
        </p:nvSpPr>
        <p:spPr>
          <a:xfrm>
            <a:off x="2688772" y="1333346"/>
            <a:ext cx="158931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58E89E-4D23-324F-94DB-AB8ADC672E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08926" y="5439292"/>
            <a:ext cx="5687633" cy="638911"/>
          </a:xfrm>
        </p:spPr>
        <p:txBody>
          <a:bodyPr>
            <a:noAutofit/>
          </a:bodyPr>
          <a:lstStyle>
            <a:lvl1pPr marL="0" indent="0">
              <a:buNone/>
              <a:defRPr sz="1450" b="1" cap="all" spc="300" baseline="0">
                <a:solidFill>
                  <a:srgbClr val="F1B53D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F1B53D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F1B53D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F1B53D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F1B53D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Name of Quoter</a:t>
            </a:r>
            <a:endParaRPr lang="en-US" dirty="0"/>
          </a:p>
        </p:txBody>
      </p: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9FA522E7-8BA1-48E9-3E07-CACD2D14DF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08925" y="1785939"/>
            <a:ext cx="5687633" cy="3653354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3600">
                <a:latin typeface="Gotham" panose="02000604030000020004" pitchFamily="2" charset="0"/>
              </a:defRPr>
            </a:lvl2pPr>
            <a:lvl3pPr marL="914400" indent="0">
              <a:buNone/>
              <a:defRPr sz="3600">
                <a:latin typeface="Gotham" panose="02000604030000020004" pitchFamily="2" charset="0"/>
              </a:defRPr>
            </a:lvl3pPr>
            <a:lvl4pPr marL="1371600" indent="0">
              <a:buNone/>
              <a:defRPr sz="3600">
                <a:latin typeface="Gotham" panose="02000604030000020004" pitchFamily="2" charset="0"/>
              </a:defRPr>
            </a:lvl4pPr>
            <a:lvl5pPr marL="1828800" indent="0">
              <a:buNone/>
              <a:defRPr sz="3600"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Example of a Quote with image,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mau</a:t>
            </a:r>
            <a:r>
              <a:rPr lang="en-GB" dirty="0"/>
              <a:t> </a:t>
            </a:r>
            <a:r>
              <a:rPr lang="en-GB" dirty="0" err="1"/>
              <a:t>ris</a:t>
            </a:r>
            <a:r>
              <a:rPr lang="en-GB" dirty="0"/>
              <a:t> </a:t>
            </a:r>
            <a:r>
              <a:rPr lang="en-GB" dirty="0" err="1"/>
              <a:t>est</a:t>
            </a:r>
            <a:r>
              <a:rPr lang="en-GB" dirty="0"/>
              <a:t>, </a:t>
            </a:r>
            <a:r>
              <a:rPr lang="en-GB" dirty="0" err="1"/>
              <a:t>dapibus</a:t>
            </a:r>
            <a:r>
              <a:rPr lang="en-GB" dirty="0"/>
              <a:t> et </a:t>
            </a:r>
            <a:r>
              <a:rPr lang="en-GB" dirty="0" err="1"/>
              <a:t>sagi</a:t>
            </a:r>
            <a:r>
              <a:rPr lang="en-GB" dirty="0"/>
              <a:t> </a:t>
            </a:r>
            <a:r>
              <a:rPr lang="en-GB" dirty="0" err="1"/>
              <a:t>ttis</a:t>
            </a:r>
            <a:r>
              <a:rPr lang="en-GB" dirty="0"/>
              <a:t> </a:t>
            </a:r>
            <a:r>
              <a:rPr lang="en-GB" dirty="0" err="1"/>
              <a:t>sed</a:t>
            </a:r>
            <a:r>
              <a:rPr lang="en-GB" dirty="0"/>
              <a:t>, </a:t>
            </a:r>
            <a:r>
              <a:rPr lang="en-GB" dirty="0" err="1"/>
              <a:t>hendrerit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urna</a:t>
            </a:r>
            <a:r>
              <a:rPr lang="en-GB" dirty="0"/>
              <a:t>. Nam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aliquam</a:t>
            </a:r>
            <a:r>
              <a:rPr lang="en-GB" dirty="0"/>
              <a:t>.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08501A-509A-4352-86C3-6EB221FEA96E}"/>
              </a:ext>
            </a:extLst>
          </p:cNvPr>
          <p:cNvSpPr txBox="1"/>
          <p:nvPr userDrawn="1"/>
        </p:nvSpPr>
        <p:spPr>
          <a:xfrm rot="10800000">
            <a:off x="7507243" y="3111869"/>
            <a:ext cx="158931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0741057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5057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Image &amp; Text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7516" y="0"/>
            <a:ext cx="3784481" cy="1207686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6DD6E06-5250-16B9-ED59-FEA27A834A2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777591" y="1615049"/>
            <a:ext cx="5086351" cy="398020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AA00B76-43CA-36C5-E67D-3B0C41245C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67966" y="3790151"/>
            <a:ext cx="4261977" cy="1805105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Add body copy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36C03B4-4029-8BD8-280F-FBE754F432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67967" y="3189579"/>
            <a:ext cx="4261977" cy="39362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 or lead para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68D267-A099-8F3B-2428-E6331A53B3A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67966" y="1824192"/>
            <a:ext cx="4261978" cy="497173"/>
          </a:xfrm>
        </p:spPr>
        <p:txBody>
          <a:bodyPr>
            <a:normAutofit/>
          </a:bodyPr>
          <a:lstStyle>
            <a:lvl1pPr marL="0" indent="0">
              <a:buNone/>
              <a:defRPr sz="28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>
                <a:latin typeface="Gotham" panose="02000604030000020004" pitchFamily="2" charset="0"/>
              </a:defRPr>
            </a:lvl2pPr>
            <a:lvl3pPr marL="914400" indent="0">
              <a:buNone/>
              <a:defRPr>
                <a:latin typeface="Gotham" panose="02000604030000020004" pitchFamily="2" charset="0"/>
              </a:defRPr>
            </a:lvl3pPr>
            <a:lvl4pPr marL="1371600" indent="0">
              <a:buNone/>
              <a:defRPr>
                <a:latin typeface="Gotham" panose="02000604030000020004" pitchFamily="2" charset="0"/>
              </a:defRPr>
            </a:lvl4pPr>
            <a:lvl5pPr marL="1828800" indent="0">
              <a:buNone/>
              <a:defRPr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Headline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6797D8A9-68F0-5AB4-FE04-0067A7F9B3F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67966" y="2354544"/>
            <a:ext cx="4261978" cy="542893"/>
          </a:xfrm>
        </p:spPr>
        <p:txBody>
          <a:bodyPr>
            <a:normAutofit/>
          </a:bodyPr>
          <a:lstStyle>
            <a:lvl1pPr marL="0" indent="0">
              <a:buNone/>
              <a:defRPr sz="2800" b="1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>
                <a:latin typeface="Gotham" panose="02000604030000020004" pitchFamily="2" charset="0"/>
              </a:defRPr>
            </a:lvl2pPr>
            <a:lvl3pPr marL="914400" indent="0">
              <a:buNone/>
              <a:defRPr>
                <a:latin typeface="Gotham" panose="02000604030000020004" pitchFamily="2" charset="0"/>
              </a:defRPr>
            </a:lvl3pPr>
            <a:lvl4pPr marL="1371600" indent="0">
              <a:buNone/>
              <a:defRPr>
                <a:latin typeface="Gotham" panose="02000604030000020004" pitchFamily="2" charset="0"/>
              </a:defRPr>
            </a:lvl4pPr>
            <a:lvl5pPr marL="1828800" indent="0">
              <a:buNone/>
              <a:defRPr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Headline</a:t>
            </a:r>
            <a:endParaRPr lang="en-US" dirty="0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CBFBD936-5D4F-54C0-3766-6D880113ECE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5999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Dark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5057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Image &amp; Text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407516" y="0"/>
            <a:ext cx="3784481" cy="120768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DD2819-662F-73BD-6800-7AF0ECA7FF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6DD6E06-5250-16B9-ED59-FEA27A834A2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76991" y="1615049"/>
            <a:ext cx="5086351" cy="398020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AA00B76-43CA-36C5-E67D-3B0C41245C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9681" y="3790151"/>
            <a:ext cx="4261977" cy="1805105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Add body copy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36C03B4-4029-8BD8-280F-FBE754F432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19682" y="3189579"/>
            <a:ext cx="4261977" cy="39362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 or lead para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68D267-A099-8F3B-2428-E6331A53B3A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19681" y="1824192"/>
            <a:ext cx="4261978" cy="497173"/>
          </a:xfrm>
        </p:spPr>
        <p:txBody>
          <a:bodyPr>
            <a:normAutofit/>
          </a:bodyPr>
          <a:lstStyle>
            <a:lvl1pPr marL="0" indent="0">
              <a:buNone/>
              <a:defRPr sz="2800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>
                <a:latin typeface="Gotham" panose="02000604030000020004" pitchFamily="2" charset="0"/>
              </a:defRPr>
            </a:lvl2pPr>
            <a:lvl3pPr marL="914400" indent="0">
              <a:buNone/>
              <a:defRPr>
                <a:latin typeface="Gotham" panose="02000604030000020004" pitchFamily="2" charset="0"/>
              </a:defRPr>
            </a:lvl3pPr>
            <a:lvl4pPr marL="1371600" indent="0">
              <a:buNone/>
              <a:defRPr>
                <a:latin typeface="Gotham" panose="02000604030000020004" pitchFamily="2" charset="0"/>
              </a:defRPr>
            </a:lvl4pPr>
            <a:lvl5pPr marL="1828800" indent="0">
              <a:buNone/>
              <a:defRPr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Headline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6797D8A9-68F0-5AB4-FE04-0067A7F9B3F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19681" y="2354544"/>
            <a:ext cx="4261978" cy="542893"/>
          </a:xfrm>
        </p:spPr>
        <p:txBody>
          <a:bodyPr>
            <a:normAutofit/>
          </a:bodyPr>
          <a:lstStyle>
            <a:lvl1pPr marL="0" indent="0">
              <a:buNone/>
              <a:defRPr sz="2800" b="1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>
                <a:latin typeface="Gotham" panose="02000604030000020004" pitchFamily="2" charset="0"/>
              </a:defRPr>
            </a:lvl2pPr>
            <a:lvl3pPr marL="914400" indent="0">
              <a:buNone/>
              <a:defRPr>
                <a:latin typeface="Gotham" panose="02000604030000020004" pitchFamily="2" charset="0"/>
              </a:defRPr>
            </a:lvl3pPr>
            <a:lvl4pPr marL="1371600" indent="0">
              <a:buNone/>
              <a:defRPr>
                <a:latin typeface="Gotham" panose="02000604030000020004" pitchFamily="2" charset="0"/>
              </a:defRPr>
            </a:lvl4pPr>
            <a:lvl5pPr marL="1828800" indent="0">
              <a:buNone/>
              <a:defRPr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7070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Image &amp; Tex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5057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Multi Image &amp; Text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7516" y="0"/>
            <a:ext cx="3784481" cy="1207686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6DD6E06-5250-16B9-ED59-FEA27A834A2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35840" y="2024743"/>
            <a:ext cx="2351313" cy="182353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AA00B76-43CA-36C5-E67D-3B0C41245C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02853" y="4694792"/>
            <a:ext cx="3017286" cy="140656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Add body copy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36C03B4-4029-8BD8-280F-FBE754F432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02853" y="3996244"/>
            <a:ext cx="3017286" cy="550577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 or lead para</a:t>
            </a:r>
            <a:endParaRPr lang="en-US" dirty="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15866723-0A56-97AA-F037-1A948964004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836983" y="2024743"/>
            <a:ext cx="2351313" cy="182353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9F8498B-8676-F875-5778-A2879ED906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03996" y="4694792"/>
            <a:ext cx="3017286" cy="140656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Add body copy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AF8B233-6FC3-778E-C486-D8B9E611A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03996" y="3996244"/>
            <a:ext cx="3017286" cy="550577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 or lead para</a:t>
            </a:r>
            <a:endParaRPr lang="en-US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3FA1CB68-820F-E014-4AE5-B91FDCE83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1305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Image &amp; Text Dark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5057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Multi Image &amp; Text Slide DARK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407516" y="0"/>
            <a:ext cx="3784481" cy="120768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DD2819-662F-73BD-6800-7AF0ECA7FF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6DD6E06-5250-16B9-ED59-FEA27A834A2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14666" y="2024743"/>
            <a:ext cx="2351313" cy="182353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AA00B76-43CA-36C5-E67D-3B0C41245C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1679" y="4694792"/>
            <a:ext cx="3017286" cy="140656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Add body copy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36C03B4-4029-8BD8-280F-FBE754F432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1679" y="3996244"/>
            <a:ext cx="3017286" cy="550577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 or lead para</a:t>
            </a:r>
            <a:endParaRPr lang="en-US" dirty="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15866723-0A56-97AA-F037-1A948964004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920344" y="2024743"/>
            <a:ext cx="2351313" cy="182353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9F8498B-8676-F875-5778-A2879ED906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357" y="4694792"/>
            <a:ext cx="3017286" cy="140656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Add body copy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AF8B233-6FC3-778E-C486-D8B9E611A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87357" y="3996244"/>
            <a:ext cx="3017286" cy="550577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 or lead para</a:t>
            </a:r>
            <a:endParaRPr lang="en-US" dirty="0"/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ABB3E666-99A1-52D4-D0F1-8E5BCB62A1E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621487" y="2024743"/>
            <a:ext cx="2351313" cy="182353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F77E4FC-79EA-5B1C-24E1-42FB9235944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8500" y="4694792"/>
            <a:ext cx="3017286" cy="140656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Add body copy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EECF805D-11B2-3F7F-3577-0A06D27CB0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88500" y="3996244"/>
            <a:ext cx="3017286" cy="550577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 or lead para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0619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Image &amp; Single Text Dark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9229345" cy="55057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Multi Image &amp; Single Text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407516" y="0"/>
            <a:ext cx="3784481" cy="120768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DD2819-662F-73BD-6800-7AF0ECA7FF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6DD6E06-5250-16B9-ED59-FEA27A834A2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015" y="1586381"/>
            <a:ext cx="2754087" cy="21427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AA00B76-43CA-36C5-E67D-3B0C41245C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55110" y="3962120"/>
            <a:ext cx="4261977" cy="1805105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Add body copy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36C03B4-4029-8BD8-280F-FBE754F432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55111" y="3361548"/>
            <a:ext cx="4261977" cy="393622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 or lead para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68D267-A099-8F3B-2428-E6331A53B3A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55110" y="1963503"/>
            <a:ext cx="4261978" cy="497173"/>
          </a:xfrm>
        </p:spPr>
        <p:txBody>
          <a:bodyPr>
            <a:normAutofit/>
          </a:bodyPr>
          <a:lstStyle>
            <a:lvl1pPr marL="0" indent="0">
              <a:buNone/>
              <a:defRPr sz="2800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>
                <a:latin typeface="Gotham" panose="02000604030000020004" pitchFamily="2" charset="0"/>
              </a:defRPr>
            </a:lvl2pPr>
            <a:lvl3pPr marL="914400" indent="0">
              <a:buNone/>
              <a:defRPr>
                <a:latin typeface="Gotham" panose="02000604030000020004" pitchFamily="2" charset="0"/>
              </a:defRPr>
            </a:lvl3pPr>
            <a:lvl4pPr marL="1371600" indent="0">
              <a:buNone/>
              <a:defRPr>
                <a:latin typeface="Gotham" panose="02000604030000020004" pitchFamily="2" charset="0"/>
              </a:defRPr>
            </a:lvl4pPr>
            <a:lvl5pPr marL="1828800" indent="0">
              <a:buNone/>
              <a:defRPr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Headline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6797D8A9-68F0-5AB4-FE04-0067A7F9B3F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55110" y="2493855"/>
            <a:ext cx="4261978" cy="542893"/>
          </a:xfrm>
        </p:spPr>
        <p:txBody>
          <a:bodyPr>
            <a:normAutofit/>
          </a:bodyPr>
          <a:lstStyle>
            <a:lvl1pPr marL="0" indent="0">
              <a:buNone/>
              <a:defRPr sz="2800" b="1" cap="all" spc="600" baseline="0">
                <a:solidFill>
                  <a:schemeClr val="bg1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>
                <a:latin typeface="Gotham" panose="02000604030000020004" pitchFamily="2" charset="0"/>
              </a:defRPr>
            </a:lvl2pPr>
            <a:lvl3pPr marL="914400" indent="0">
              <a:buNone/>
              <a:defRPr>
                <a:latin typeface="Gotham" panose="02000604030000020004" pitchFamily="2" charset="0"/>
              </a:defRPr>
            </a:lvl3pPr>
            <a:lvl4pPr marL="1371600" indent="0">
              <a:buNone/>
              <a:defRPr>
                <a:latin typeface="Gotham" panose="02000604030000020004" pitchFamily="2" charset="0"/>
              </a:defRPr>
            </a:lvl4pPr>
            <a:lvl5pPr marL="1828800" indent="0">
              <a:buNone/>
              <a:defRPr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Headline</a:t>
            </a:r>
            <a:endParaRPr lang="en-US" dirty="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FB7D6B52-BE43-C74C-5180-BC2FDB0294A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685144" y="1586381"/>
            <a:ext cx="2754087" cy="21427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40E04002-73D5-1687-D3B3-D927FDF18CA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67015" y="3876357"/>
            <a:ext cx="2754087" cy="21427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17FD03EE-66BA-4284-2081-CD46EA774B5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685144" y="3876357"/>
            <a:ext cx="2754087" cy="21427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32017268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&amp; Icons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5057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Stats &amp; Icons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7516" y="0"/>
            <a:ext cx="3784481" cy="1207686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6DD6E06-5250-16B9-ED59-FEA27A834A2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81483" y="2517234"/>
            <a:ext cx="2351313" cy="182353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AA00B76-43CA-36C5-E67D-3B0C41245C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496" y="4629476"/>
            <a:ext cx="3017286" cy="125969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Add body - emphasize words with different weights and sizes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36C03B4-4029-8BD8-280F-FBE754F432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48496" y="1866147"/>
            <a:ext cx="3017286" cy="550577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</a:t>
            </a:r>
            <a:endParaRPr lang="en-US" dirty="0"/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A6737B39-C818-62B3-C8BA-7E30ABC519E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920344" y="2517234"/>
            <a:ext cx="2351313" cy="182353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0CEE314C-0617-D2FB-1F18-2AC197C0FA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357" y="4629476"/>
            <a:ext cx="3017286" cy="125969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Add body - emphasize words with different weights and sizes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17F19BC-B32D-6931-0EA8-0351EE73D4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87357" y="1866147"/>
            <a:ext cx="3017286" cy="550577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 </a:t>
            </a:r>
            <a:endParaRPr lang="en-US" dirty="0"/>
          </a:p>
        </p:txBody>
      </p:sp>
      <p:sp>
        <p:nvSpPr>
          <p:cNvPr id="15" name="Picture Placeholder 11">
            <a:extLst>
              <a:ext uri="{FF2B5EF4-FFF2-40B4-BE49-F238E27FC236}">
                <a16:creationId xmlns:a16="http://schemas.microsoft.com/office/drawing/2014/main" id="{123C8F99-3070-99C8-5C49-9B927636F2C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490859" y="2517234"/>
            <a:ext cx="2351313" cy="182353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096D2F06-5EC4-D65F-CFC0-F43909DB81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57872" y="4629476"/>
            <a:ext cx="3017286" cy="1259695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Add body - emphasize words with different weights and sizes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E50FE70-3CD5-0319-6BBF-C4C02E8565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57872" y="1866147"/>
            <a:ext cx="3017286" cy="550577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</a:t>
            </a:r>
            <a:endParaRPr lang="en-US" dirty="0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A2993BA0-8372-B882-77B4-13F11BE52E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4103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&amp; Icons Slide Sing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0762-2658-BA91-BF54-8C5E011303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5" y="494452"/>
            <a:ext cx="8595361" cy="55057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200" cap="all" spc="600" baseline="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GB" dirty="0"/>
              <a:t>Stats &amp; Icons Slide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429F4-9DF5-8042-BC0C-1B1126301F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7516" y="0"/>
            <a:ext cx="3784481" cy="1207686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124D7A-281E-CB51-083B-B83CE679D0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862" y="6490386"/>
            <a:ext cx="5687633" cy="217143"/>
          </a:xfrm>
        </p:spPr>
        <p:txBody>
          <a:bodyPr>
            <a:noAutofit/>
          </a:bodyPr>
          <a:lstStyle>
            <a:lvl1pPr marL="0" indent="0" algn="r">
              <a:buNone/>
              <a:defRPr sz="9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 algn="r"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 algn="r"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 algn="r">
              <a:buNone/>
              <a:defRPr sz="12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Presentation Name | Date | Version 0.0</a:t>
            </a:r>
            <a:endParaRPr lang="en-US" dirty="0"/>
          </a:p>
        </p:txBody>
      </p:sp>
      <p:sp>
        <p:nvSpPr>
          <p:cNvPr id="15" name="Picture Placeholder 11">
            <a:extLst>
              <a:ext uri="{FF2B5EF4-FFF2-40B4-BE49-F238E27FC236}">
                <a16:creationId xmlns:a16="http://schemas.microsoft.com/office/drawing/2014/main" id="{123C8F99-3070-99C8-5C49-9B927636F2C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068287" y="1360714"/>
            <a:ext cx="4474028" cy="438694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096D2F06-5EC4-D65F-CFC0-F43909DB81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17313" y="2824669"/>
            <a:ext cx="3017286" cy="292298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Font typeface="Arial" panose="020B0604020202020204" pitchFamily="34" charset="0"/>
              <a:buNone/>
              <a:defRPr sz="1800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Font typeface="Arial" panose="020B0604020202020204" pitchFamily="34" charset="0"/>
              <a:buNone/>
              <a:defRPr sz="1600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Font typeface="Arial" panose="020B0604020202020204" pitchFamily="34" charset="0"/>
              <a:buNone/>
              <a:defRPr sz="1500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Font typeface="Arial" panose="020B0604020202020204" pitchFamily="34" charset="0"/>
              <a:buNone/>
              <a:defRPr sz="1400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Add body - emphasize words with different weights and sizes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E50FE70-3CD5-0319-6BBF-C4C02E8565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17313" y="2094923"/>
            <a:ext cx="3017286" cy="376052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sz="1400"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sz="1200"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Sub headline</a:t>
            </a:r>
            <a:endParaRPr lang="en-US" dirty="0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056B7586-77B5-23EB-4A7B-9A750D9645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1863" y="6101351"/>
            <a:ext cx="5687633" cy="365887"/>
          </a:xfrm>
        </p:spPr>
        <p:txBody>
          <a:bodyPr anchor="b">
            <a:noAutofit/>
          </a:bodyPr>
          <a:lstStyle>
            <a:lvl1pPr marL="0" indent="0" algn="r">
              <a:buNone/>
              <a:defRPr sz="1600" b="1">
                <a:solidFill>
                  <a:srgbClr val="25384A"/>
                </a:solidFill>
                <a:latin typeface="Gotham" panose="02000604030000020004" pitchFamily="2" charset="0"/>
              </a:defRPr>
            </a:lvl1pPr>
            <a:lvl2pPr marL="4572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2pPr>
            <a:lvl3pPr marL="9144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3pPr>
            <a:lvl4pPr marL="13716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4pPr>
            <a:lvl5pPr marL="1828800" indent="0">
              <a:buNone/>
              <a:defRPr b="1">
                <a:solidFill>
                  <a:srgbClr val="25384A"/>
                </a:solidFill>
                <a:latin typeface="Gotham" panose="02000604030000020004" pitchFamily="2" charset="0"/>
              </a:defRPr>
            </a:lvl5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247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6605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54234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683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FBD7CB-CF14-6807-7E0A-BD6B9815B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33AFE-BB0F-49EF-F4A5-D5E0B9B44F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62E41-8DE3-D9E7-CBEC-460080CB1C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2637F-BCA3-0B47-92AB-28338F45D910}" type="datetimeFigureOut">
              <a:rPr lang="en-US" smtClean="0"/>
              <a:t>10/18/2025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9B890-97DE-96F2-3F4B-0FD876CE2E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6141F-0588-0901-B2E7-E7DE5E9783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DDE54-A93F-264A-8772-B0E2E8304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4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60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6" r:id="rId9"/>
    <p:sldLayoutId id="2147483664" r:id="rId10"/>
    <p:sldLayoutId id="2147483694" r:id="rId11"/>
    <p:sldLayoutId id="2147483691" r:id="rId12"/>
    <p:sldLayoutId id="2147483693" r:id="rId13"/>
    <p:sldLayoutId id="2147483665" r:id="rId14"/>
    <p:sldLayoutId id="2147483682" r:id="rId15"/>
    <p:sldLayoutId id="2147483683" r:id="rId16"/>
    <p:sldLayoutId id="2147483662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61" r:id="rId33"/>
    <p:sldLayoutId id="2147483649" r:id="rId34"/>
    <p:sldLayoutId id="2147483695" r:id="rId3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arth.org.uk/bibliography/piantella2025harvesting.html" TargetMode="Externa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arth.org.uk/bibliography/hart-davis2025promo.html" TargetMode="Externa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arth.org.uk/bibliography/hart-davis2024zone.html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www.earth.org.uk/bibliography/mark2015homewise.html" TargetMode="Externa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arth.org.uk/bibliography/hart-davis2025sustech.html" TargetMode="Externa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arth.org.uk/AI-promo-video.html" TargetMode="External"/><Relationship Id="rId13" Type="http://schemas.openxmlformats.org/officeDocument/2006/relationships/hyperlink" Target="https://www.earth.org.uk/bibliography/piantella2025harvesting.html" TargetMode="External"/><Relationship Id="rId3" Type="http://schemas.openxmlformats.org/officeDocument/2006/relationships/hyperlink" Target="http://d.hd.org/" TargetMode="External"/><Relationship Id="rId7" Type="http://schemas.openxmlformats.org/officeDocument/2006/relationships/hyperlink" Target="https://www.earth.org.uk/bibliography/hart-davis2025promo.html" TargetMode="External"/><Relationship Id="rId12" Type="http://schemas.openxmlformats.org/officeDocument/2006/relationships/hyperlink" Target="https://www.architectsjournal.co.uk/news/riba-uk-homes-are-still-too-small" TargetMode="External"/><Relationship Id="rId2" Type="http://schemas.openxmlformats.org/officeDocument/2006/relationships/hyperlink" Target="https://www.earth.org.uk/bibliography/hart-davis2024zone.html" TargetMode="Externa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doi.org/10.3390/su16114710" TargetMode="External"/><Relationship Id="rId11" Type="http://schemas.openxmlformats.org/officeDocument/2006/relationships/hyperlink" Target="https://www.earth.org.uk/bibliography/mark2015homewise.html" TargetMode="External"/><Relationship Id="rId5" Type="http://schemas.openxmlformats.org/officeDocument/2006/relationships/hyperlink" Target="https://portal.issn.org/resource/ISSN/2071-1050" TargetMode="External"/><Relationship Id="rId15" Type="http://schemas.openxmlformats.org/officeDocument/2006/relationships/hyperlink" Target="https://doi.org/10.1145/3757410" TargetMode="External"/><Relationship Id="rId10" Type="http://schemas.openxmlformats.org/officeDocument/2006/relationships/hyperlink" Target="https://www.earth.org.uk/img/teaching/2025/20251028-Sustainable-Tech.pptx" TargetMode="External"/><Relationship Id="rId4" Type="http://schemas.openxmlformats.org/officeDocument/2006/relationships/hyperlink" Target="https://www.mdpi.com/2071-1050/16/11/4710" TargetMode="External"/><Relationship Id="rId9" Type="http://schemas.openxmlformats.org/officeDocument/2006/relationships/hyperlink" Target="https://www.earth.org.uk/bibliography/hart-davis2025sustech.html" TargetMode="External"/><Relationship Id="rId14" Type="http://schemas.openxmlformats.org/officeDocument/2006/relationships/hyperlink" Target="https://drive.google.com/file/d/1UoD7_io9-g-JXIgQ3x5GL53tp8mErrhM/vie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CFC2501-5323-5928-5428-0552276480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  <a:ea typeface="Calibri"/>
                <a:cs typeface="Calibri"/>
              </a:rPr>
              <a:t>Sustainable TECH</a:t>
            </a:r>
            <a:endParaRPr lang="en-US">
              <a:latin typeface="Gotham"/>
              <a:ea typeface="Calibri"/>
              <a:cs typeface="Calibri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FFDB8CB-9E0E-8156-9BF1-809EB03C53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GB" sz="2800" b="0" dirty="0">
                <a:latin typeface="Aptos Display"/>
              </a:rPr>
              <a:t>BMS3105</a:t>
            </a:r>
            <a:endParaRPr lang="en-US" dirty="0"/>
          </a:p>
          <a:p>
            <a:r>
              <a:rPr lang="en-GB" sz="2800" b="0" dirty="0">
                <a:latin typeface="Aptos Display"/>
              </a:rPr>
              <a:t>2025-10-28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2E61581-CA0A-F38D-7491-4AE66F7991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Gotham"/>
              </a:rPr>
              <a:t>Damon Hart-Davis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920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0D07F-05A5-443F-043A-9BCA97085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4677A2-878A-CF10-FA3E-C3E8FE6F82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</a:rPr>
              <a:t>SUSTAINABLE TECHNOLOGY</a:t>
            </a:r>
            <a:endParaRPr lang="en-US" dirty="0"/>
          </a:p>
        </p:txBody>
      </p:sp>
      <p:pic>
        <p:nvPicPr>
          <p:cNvPr id="3" name="Picture 2" descr="A sticker with a green circle on top&#10;&#10;AI-generated content may be incorrect.">
            <a:extLst>
              <a:ext uri="{FF2B5EF4-FFF2-40B4-BE49-F238E27FC236}">
                <a16:creationId xmlns:a16="http://schemas.microsoft.com/office/drawing/2014/main" id="{FB6482EE-C52E-49A5-367F-01673A18F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9398" y="1046238"/>
            <a:ext cx="6050871" cy="5811762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FAD9EF9-6F60-1E18-B4CF-B832CE4D0D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24FA51D-3B86-780E-86E1-81FAEBCCA9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Gotham"/>
              </a:rPr>
              <a:t>THIS?</a:t>
            </a:r>
            <a:endParaRPr lang="en-US" dirty="0"/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CA69F60-7E4D-6BA5-E5A6-5AB02E8BE8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 descr="A circuit board with wires and wires&#10;&#10;AI-generated content may be incorrect.">
            <a:extLst>
              <a:ext uri="{FF2B5EF4-FFF2-40B4-BE49-F238E27FC236}">
                <a16:creationId xmlns:a16="http://schemas.microsoft.com/office/drawing/2014/main" id="{B7E5CE68-903E-8AD1-0327-9545D5102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476" y="1378857"/>
            <a:ext cx="5618239" cy="4215191"/>
          </a:xfrm>
          <a:prstGeom prst="rect">
            <a:avLst/>
          </a:prstGeom>
        </p:spPr>
      </p:pic>
      <p:pic>
        <p:nvPicPr>
          <p:cNvPr id="6" name="Picture Placeholder 5" descr="https://www.earth.org.uk/img/OpenTRV/Radbots-2R-orthogonal-on-white-1.jpg">
            <a:extLst>
              <a:ext uri="{FF2B5EF4-FFF2-40B4-BE49-F238E27FC236}">
                <a16:creationId xmlns:a16="http://schemas.microsoft.com/office/drawing/2014/main" id="{C16B0ABC-F49C-487E-DCA9-528E4D1FEA7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 t="6628" b="6628"/>
          <a:stretch/>
        </p:blipFill>
        <p:spPr>
          <a:xfrm>
            <a:off x="504067" y="2509197"/>
            <a:ext cx="5086351" cy="398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320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8428F-D1C5-88BE-10F0-9A91BC17C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678E4-BF87-CE25-8E9A-A4CF6E20EB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latin typeface="Gotham"/>
              </a:rPr>
              <a:t>What'S</a:t>
            </a:r>
            <a:r>
              <a:rPr lang="en-US" dirty="0">
                <a:latin typeface="Gotham"/>
              </a:rPr>
              <a:t> IT ALL ABOUT?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E1AA5E-E9F4-8E9D-4C1E-CBD1253F4D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62848-126C-B6B2-EED3-5E793377CA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C74FF9-AFD8-2CE1-5522-4297D8473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179705" indent="-179705"/>
            <a:r>
              <a:rPr lang="en-GB" sz="3600" dirty="0">
                <a:latin typeface="Gotham"/>
              </a:rPr>
              <a:t>Sustainable technologies and innovation</a:t>
            </a:r>
            <a:endParaRPr lang="en-US" sz="3600">
              <a:latin typeface="Gotham"/>
            </a:endParaRPr>
          </a:p>
          <a:p>
            <a:pPr marL="179705" indent="-179705"/>
            <a:r>
              <a:rPr lang="en-GB" sz="3600" dirty="0">
                <a:latin typeface="Gotham"/>
              </a:rPr>
              <a:t>“... </a:t>
            </a:r>
            <a:r>
              <a:rPr lang="en-GB" sz="3600" i="1" dirty="0">
                <a:latin typeface="Gotham"/>
              </a:rPr>
              <a:t>negative impacts of humans on the environment and ways to mitigate ...</a:t>
            </a:r>
            <a:r>
              <a:rPr lang="en-GB" sz="3600" dirty="0">
                <a:latin typeface="Gotham"/>
              </a:rPr>
              <a:t>”</a:t>
            </a:r>
            <a:endParaRPr lang="en-US" sz="3600">
              <a:latin typeface="Gotham"/>
            </a:endParaRPr>
          </a:p>
          <a:p>
            <a:pPr marL="179705" indent="-179705"/>
            <a:r>
              <a:rPr lang="en-GB" sz="3600" b="1" dirty="0">
                <a:latin typeface="Gotham"/>
              </a:rPr>
              <a:t>DISCUSS </a:t>
            </a:r>
            <a:r>
              <a:rPr lang="en-GB" sz="3600" dirty="0">
                <a:latin typeface="Gotham"/>
              </a:rPr>
              <a:t>points to help keep us all awake</a:t>
            </a:r>
            <a:endParaRPr lang="en-US" sz="3600">
              <a:latin typeface="Gotham"/>
            </a:endParaRPr>
          </a:p>
          <a:p>
            <a:pPr marL="179705" indent="-179705"/>
            <a:r>
              <a:rPr lang="en-GB" sz="3600" dirty="0">
                <a:latin typeface="Gotham"/>
              </a:rPr>
              <a:t>Stop me as I go with questions, existential or otherwise!</a:t>
            </a:r>
            <a:endParaRPr lang="en-US" sz="3600" dirty="0">
              <a:latin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1305712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B637E-771D-741D-4B7C-024D8EF0E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@opentrv">
            <a:extLst>
              <a:ext uri="{FF2B5EF4-FFF2-40B4-BE49-F238E27FC236}">
                <a16:creationId xmlns:a16="http://schemas.microsoft.com/office/drawing/2014/main" id="{9D85EC8A-B0A0-EB9C-33C7-697786356A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577" r="-405" b="29887"/>
          <a:stretch>
            <a:fillRect/>
          </a:stretch>
        </p:blipFill>
        <p:spPr>
          <a:xfrm rot="21300000">
            <a:off x="9835940" y="3362433"/>
            <a:ext cx="1561787" cy="7180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46AF4E-7C4E-8657-48C5-D3A44C40D5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</a:rPr>
              <a:t>ME </a:t>
            </a:r>
            <a:r>
              <a:rPr lang="en-US" dirty="0" err="1">
                <a:latin typeface="Gotham"/>
              </a:rPr>
              <a:t>ME</a:t>
            </a:r>
            <a:r>
              <a:rPr lang="en-US" dirty="0">
                <a:latin typeface="Gotham"/>
              </a:rPr>
              <a:t> </a:t>
            </a:r>
            <a:r>
              <a:rPr lang="en-US" dirty="0" err="1">
                <a:latin typeface="Gotham"/>
              </a:rPr>
              <a:t>ME</a:t>
            </a:r>
            <a:r>
              <a:rPr lang="en-US" dirty="0">
                <a:latin typeface="Gotham"/>
              </a:rPr>
              <a:t>!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85BD1-E978-B3B4-C894-619A132436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D85AF-4E60-68F6-D42E-543B069269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FBEF5-10FB-9B7C-7710-E145CFB70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179705" indent="-179705"/>
            <a:r>
              <a:rPr lang="en-GB" sz="3700" dirty="0">
                <a:latin typeface="Gotham"/>
              </a:rPr>
              <a:t>Semi-retired serial entrepreneur, not quite as rich as Croesus or Musk</a:t>
            </a:r>
            <a:endParaRPr lang="en-US"/>
          </a:p>
          <a:p>
            <a:pPr marL="179705" indent="-179705"/>
            <a:r>
              <a:rPr lang="en-GB" sz="3700" dirty="0">
                <a:latin typeface="Gotham"/>
              </a:rPr>
              <a:t>Brought several technologies to market, probably good for the environment overall</a:t>
            </a:r>
          </a:p>
          <a:p>
            <a:pPr marL="179705" indent="-179705"/>
            <a:r>
              <a:rPr lang="en-GB" sz="3700" dirty="0">
                <a:latin typeface="Gotham"/>
              </a:rPr>
              <a:t>Run environmental and inventor groups</a:t>
            </a:r>
          </a:p>
          <a:p>
            <a:pPr marL="179705" indent="-179705"/>
            <a:r>
              <a:rPr lang="en-GB" sz="3700" dirty="0">
                <a:latin typeface="Gotham"/>
              </a:rPr>
              <a:t>Researching sustainability PhD </a:t>
            </a:r>
            <a:endParaRPr lang="en-GB" dirty="0"/>
          </a:p>
          <a:p>
            <a:pPr marL="179705" indent="-179705"/>
            <a:r>
              <a:rPr lang="en-GB" sz="3700" dirty="0">
                <a:latin typeface="Gotham"/>
              </a:rPr>
              <a:t>Occasional raver!</a:t>
            </a:r>
          </a:p>
          <a:p>
            <a:pPr marL="179705" indent="-179705"/>
            <a:endParaRPr lang="en-GB" sz="3600" dirty="0">
              <a:latin typeface="Gotham"/>
            </a:endParaRPr>
          </a:p>
        </p:txBody>
      </p:sp>
      <p:pic>
        <p:nvPicPr>
          <p:cNvPr id="6" name="Picture 5" descr="ExNet">
            <a:extLst>
              <a:ext uri="{FF2B5EF4-FFF2-40B4-BE49-F238E27FC236}">
                <a16:creationId xmlns:a16="http://schemas.microsoft.com/office/drawing/2014/main" id="{466A3EB5-1905-DCD0-E6BB-136A8C351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0000">
            <a:off x="9838664" y="2359932"/>
            <a:ext cx="895350" cy="514350"/>
          </a:xfrm>
          <a:prstGeom prst="rect">
            <a:avLst/>
          </a:prstGeom>
        </p:spPr>
      </p:pic>
      <p:pic>
        <p:nvPicPr>
          <p:cNvPr id="9" name="Picture 8" descr="UK public unaware of domestic heating impact on climate change">
            <a:extLst>
              <a:ext uri="{FF2B5EF4-FFF2-40B4-BE49-F238E27FC236}">
                <a16:creationId xmlns:a16="http://schemas.microsoft.com/office/drawing/2014/main" id="{7B0E1475-238E-6FC1-6AC6-D3AEDD038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0000">
            <a:off x="10079113" y="4219324"/>
            <a:ext cx="2031579" cy="994840"/>
          </a:xfrm>
          <a:prstGeom prst="rect">
            <a:avLst/>
          </a:prstGeom>
        </p:spPr>
      </p:pic>
      <p:pic>
        <p:nvPicPr>
          <p:cNvPr id="7" name="Picture 6" descr="How Entropay Works?">
            <a:extLst>
              <a:ext uri="{FF2B5EF4-FFF2-40B4-BE49-F238E27FC236}">
                <a16:creationId xmlns:a16="http://schemas.microsoft.com/office/drawing/2014/main" id="{8A102CBE-78A5-15DB-29D4-122418900B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300000">
            <a:off x="7587512" y="5352468"/>
            <a:ext cx="2635513" cy="1493064"/>
          </a:xfrm>
          <a:prstGeom prst="rect">
            <a:avLst/>
          </a:prstGeom>
        </p:spPr>
      </p:pic>
      <p:pic>
        <p:nvPicPr>
          <p:cNvPr id="10" name="Picture 9" descr="Stream Damon Hart-Davis | Listen to 1 Gig Big debut track variations ...">
            <a:extLst>
              <a:ext uri="{FF2B5EF4-FFF2-40B4-BE49-F238E27FC236}">
                <a16:creationId xmlns:a16="http://schemas.microsoft.com/office/drawing/2014/main" id="{0F645095-9FC5-208F-1101-0D92D465D1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1596" y="5097178"/>
            <a:ext cx="1612296" cy="16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84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35A75-4E86-F102-FDA4-AA120F711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08552-23F8-9F3F-DB23-06E0150528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</a:rPr>
              <a:t>WHAT IS "SUSTAINABLE TECHNOLOGY?"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DD8587-D38E-1872-BCCD-F0342CC83B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34715-E563-05A2-0FCD-D183AB8F1E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64CC5C-1CED-F414-A3F6-9C749A3AD3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New (cancer cures, green revolution)?</a:t>
            </a:r>
            <a:endParaRPr lang="en-US"/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Essential, done better (EV, heating, insulation)?</a:t>
            </a:r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New, reducing demand elsewhere (Internet vs travel, physical paperwork, cashless payment)?</a:t>
            </a:r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Exotic, mega-scale (CCS, space umbrellas)?</a:t>
            </a:r>
          </a:p>
          <a:p>
            <a:pPr marL="179705" lvl="1" indent="-179705">
              <a:spcBef>
                <a:spcPts val="1000"/>
              </a:spcBef>
            </a:pPr>
            <a:r>
              <a:rPr lang="en-GB" sz="3700" b="1" dirty="0">
                <a:latin typeface="Gotham"/>
              </a:rPr>
              <a:t>DISCUSS</a:t>
            </a:r>
          </a:p>
          <a:p>
            <a:pPr marL="0" indent="0">
              <a:buNone/>
            </a:pPr>
            <a:endParaRPr lang="en-GB" sz="3600" dirty="0">
              <a:latin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1824923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55573-8225-96EE-BD98-C3040A9B1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77C4843-8517-A09F-86E7-41675FFB70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</a:rPr>
              <a:t>DISCUSSION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35FA67-2DC3-3F52-93BD-E3F19EE2E1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E8763ADB-C835-CF66-5BAF-3AE1A6CF525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5336" b="15336"/>
          <a:stretch/>
        </p:blipFill>
        <p:spPr/>
      </p:pic>
      <p:pic>
        <p:nvPicPr>
          <p:cNvPr id="2" name="Picture 1" descr="https://www.earth.org.uk/img/OpenTRV/REV2.png">
            <a:extLst>
              <a:ext uri="{FF2B5EF4-FFF2-40B4-BE49-F238E27FC236}">
                <a16:creationId xmlns:a16="http://schemas.microsoft.com/office/drawing/2014/main" id="{CC47CAEB-23B3-463B-37BA-45B48D2CD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7" y="1241425"/>
            <a:ext cx="12186405" cy="561529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5AF4AAE-E11F-09C8-79F5-1DF4D67595B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latin typeface="Gotham"/>
              </a:rPr>
              <a:t>In groups please pick one example each of tech new or old that is or is not "sustainable" and justify why...</a:t>
            </a:r>
            <a:endParaRPr lang="en-US" sz="240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222D6E6-3DC9-3348-9377-7F8F2874D5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dist="38100" dir="2700000">
              <a:srgbClr val="FEFFFE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Gotham"/>
              </a:rPr>
              <a:t>WHAT IS SUSTECH?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2CB22CF-2A12-2E3E-E043-CC2DE1DAE8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137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E926F-F992-03F7-2FFD-208FE39D9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00255-B3F3-C5B7-4704-5108B63162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</a:rPr>
              <a:t>Was My Tech Sustainable?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4B77E-2DCD-5066-7A79-208DB1ECBD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05071-B4CE-4DB0-3E80-9D033A7A5F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FE3602-6A07-0FC9-6CF2-7A3F826C94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179705" lvl="1" indent="-179705">
              <a:spcBef>
                <a:spcPts val="1000"/>
              </a:spcBef>
            </a:pPr>
            <a:r>
              <a:rPr lang="en-GB" sz="3700" dirty="0" err="1">
                <a:latin typeface="Gotham"/>
              </a:rPr>
              <a:t>ExNet</a:t>
            </a:r>
            <a:r>
              <a:rPr lang="en-GB" sz="3700" dirty="0">
                <a:latin typeface="Gotham"/>
              </a:rPr>
              <a:t> early UK </a:t>
            </a:r>
            <a:r>
              <a:rPr lang="en-GB" sz="3700" b="1" dirty="0">
                <a:latin typeface="Gotham"/>
              </a:rPr>
              <a:t>Internet </a:t>
            </a:r>
            <a:r>
              <a:rPr lang="en-GB" sz="3700" dirty="0">
                <a:latin typeface="Gotham"/>
              </a:rPr>
              <a:t>Service Provider (~1995)</a:t>
            </a:r>
            <a:endParaRPr lang="en-GB" dirty="0"/>
          </a:p>
          <a:p>
            <a:pPr marL="179705" lvl="1" indent="-179705">
              <a:spcBef>
                <a:spcPts val="1000"/>
              </a:spcBef>
            </a:pPr>
            <a:r>
              <a:rPr lang="en-GB" sz="3700" dirty="0" err="1">
                <a:latin typeface="Gotham"/>
              </a:rPr>
              <a:t>Entropay</a:t>
            </a:r>
            <a:r>
              <a:rPr lang="en-GB" sz="3700" dirty="0">
                <a:latin typeface="Gotham"/>
              </a:rPr>
              <a:t> virtual VISA </a:t>
            </a:r>
            <a:r>
              <a:rPr lang="en-GB" sz="3700" b="1" dirty="0">
                <a:latin typeface="Gotham"/>
              </a:rPr>
              <a:t>payment </a:t>
            </a:r>
            <a:r>
              <a:rPr lang="en-GB" sz="3700" dirty="0">
                <a:latin typeface="Gotham"/>
              </a:rPr>
              <a:t>card (~2003)</a:t>
            </a:r>
            <a:endParaRPr lang="en-GB" dirty="0"/>
          </a:p>
          <a:p>
            <a:pPr marL="179705" lvl="1" indent="-179705">
              <a:spcBef>
                <a:spcPts val="1000"/>
              </a:spcBef>
            </a:pPr>
            <a:r>
              <a:rPr lang="en-GB" sz="3700" dirty="0" err="1">
                <a:latin typeface="Gotham"/>
              </a:rPr>
              <a:t>OpenTRV</a:t>
            </a:r>
            <a:r>
              <a:rPr lang="en-GB" sz="3700" dirty="0">
                <a:latin typeface="Gotham"/>
              </a:rPr>
              <a:t>/</a:t>
            </a:r>
            <a:r>
              <a:rPr lang="en-GB" sz="3700" dirty="0" err="1">
                <a:latin typeface="Gotham"/>
              </a:rPr>
              <a:t>Radbot</a:t>
            </a:r>
            <a:r>
              <a:rPr lang="en-GB" sz="3700" dirty="0">
                <a:latin typeface="Gotham"/>
              </a:rPr>
              <a:t> </a:t>
            </a:r>
            <a:r>
              <a:rPr lang="en-GB" sz="3700" b="1" dirty="0">
                <a:latin typeface="Gotham"/>
              </a:rPr>
              <a:t>heating </a:t>
            </a:r>
            <a:r>
              <a:rPr lang="en-GB" sz="3700" dirty="0">
                <a:latin typeface="Gotham"/>
              </a:rPr>
              <a:t>control (~2020)</a:t>
            </a:r>
            <a:endParaRPr lang="en-GB" dirty="0"/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PhD in decarbonising home </a:t>
            </a:r>
            <a:r>
              <a:rPr lang="en-GB" sz="3700" b="1" dirty="0">
                <a:latin typeface="Gotham"/>
              </a:rPr>
              <a:t>heating </a:t>
            </a:r>
            <a:r>
              <a:rPr lang="en-GB" sz="3700" dirty="0">
                <a:latin typeface="Gotham"/>
              </a:rPr>
              <a:t>(now)</a:t>
            </a:r>
            <a:endParaRPr lang="en-GB"/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(Don’t talk about defence, oil, banking!)</a:t>
            </a:r>
          </a:p>
          <a:p>
            <a:pPr marL="179705" lvl="1" indent="-179705">
              <a:spcBef>
                <a:spcPts val="1000"/>
              </a:spcBef>
            </a:pPr>
            <a:endParaRPr lang="en-GB" sz="3700" dirty="0">
              <a:latin typeface="Gotham"/>
            </a:endParaRPr>
          </a:p>
          <a:p>
            <a:pPr marL="0" indent="0">
              <a:buNone/>
            </a:pPr>
            <a:endParaRPr lang="en-GB" sz="3600" dirty="0">
              <a:latin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2858488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1ED97-4E40-6AA0-404C-9937ECB6C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046B9-0E0B-6E8D-9D6F-8155F91F88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</a:rPr>
              <a:t>Motivators Affect SUSTAINABILITY?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2CCA8-98C6-E0B7-E415-9A35EE00F6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317E9-7B73-61E5-1D16-74AA5679AA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5D1C91-70A8-406B-AC00-6F8612ACE2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Getting rich?</a:t>
            </a:r>
            <a:endParaRPr lang="en-GB"/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Making the world better?</a:t>
            </a:r>
            <a:endParaRPr lang="en-GB" dirty="0"/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Doing interesting things?</a:t>
            </a:r>
            <a:endParaRPr lang="en-GB" dirty="0"/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Retiring early (FIRE)?</a:t>
            </a:r>
            <a:endParaRPr lang="en-GB" dirty="0"/>
          </a:p>
          <a:p>
            <a:pPr marL="179705" lvl="1" indent="-179705">
              <a:spcBef>
                <a:spcPts val="1000"/>
              </a:spcBef>
            </a:pPr>
            <a:endParaRPr lang="en-GB" sz="3700" dirty="0">
              <a:latin typeface="Gotham"/>
            </a:endParaRPr>
          </a:p>
          <a:p>
            <a:pPr marL="0" indent="0">
              <a:spcBef>
                <a:spcPts val="1000"/>
              </a:spcBef>
              <a:buNone/>
            </a:pPr>
            <a:endParaRPr lang="en-GB" sz="3600" dirty="0">
              <a:latin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2715508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458F3-379D-6658-FCDD-E885EDFF7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59D2E-AE70-385A-203C-9CE6BB406F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</a:rPr>
              <a:t>HEALTH vs POLLUTION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99691-439B-BBC6-1BB0-9EC692B02F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40696-9014-4F0E-2CEB-0780341B98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3EEE6E-D31D-7DC1-358A-A05270013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179705" lvl="1" indent="-179705">
              <a:spcBef>
                <a:spcPts val="1000"/>
              </a:spcBef>
            </a:pPr>
            <a:r>
              <a:rPr lang="en-GB" sz="3800" dirty="0">
                <a:latin typeface="Gotham"/>
              </a:rPr>
              <a:t>‘Wealth’ / happiness / </a:t>
            </a:r>
            <a:r>
              <a:rPr lang="en-GB" sz="3800" dirty="0" err="1">
                <a:latin typeface="Gotham"/>
              </a:rPr>
              <a:t>healthspan</a:t>
            </a:r>
            <a:r>
              <a:rPr lang="en-GB" sz="3800" dirty="0">
                <a:latin typeface="Gotham"/>
              </a:rPr>
              <a:t> can be decoupled from environmental damage</a:t>
            </a:r>
            <a:endParaRPr lang="en-GB" dirty="0"/>
          </a:p>
          <a:p>
            <a:pPr marL="179705" lvl="1" indent="-179705"/>
            <a:r>
              <a:rPr lang="en-GB" sz="3800" dirty="0">
                <a:latin typeface="Gotham"/>
              </a:rPr>
              <a:t>We can probably deal with climate change, microplastics, biodiversity and peaking populations AND be happier, if wise</a:t>
            </a:r>
            <a:endParaRPr lang="en-GB" sz="3800" dirty="0"/>
          </a:p>
          <a:p>
            <a:pPr marL="179705" lvl="1" indent="-179705">
              <a:spcBef>
                <a:spcPts val="1000"/>
              </a:spcBef>
            </a:pPr>
            <a:r>
              <a:rPr lang="en-GB" sz="3800" dirty="0">
                <a:latin typeface="Gotham"/>
              </a:rPr>
              <a:t>(Sun-following Web servers?)</a:t>
            </a:r>
            <a:r>
              <a:rPr lang="en-GB" sz="3700" dirty="0">
                <a:latin typeface="Arial"/>
                <a:cs typeface="Arial"/>
              </a:rPr>
              <a:t> </a:t>
            </a:r>
            <a:r>
              <a:rPr lang="en-US" sz="1500" dirty="0">
                <a:latin typeface="Arial"/>
                <a:cs typeface="Arial"/>
              </a:rPr>
              <a:t>[</a:t>
            </a:r>
            <a:r>
              <a:rPr lang="en-US" sz="1500" dirty="0">
                <a:latin typeface="Arial"/>
                <a:cs typeface="Arial"/>
                <a:hlinkClick r:id="rId2"/>
              </a:rPr>
              <a:t>piantella2025harvesting</a:t>
            </a:r>
            <a:r>
              <a:rPr lang="en-US" sz="1500" dirty="0">
                <a:latin typeface="Arial"/>
                <a:cs typeface="Arial"/>
              </a:rPr>
              <a:t>] </a:t>
            </a:r>
          </a:p>
          <a:p>
            <a:pPr marL="179705" lvl="1" indent="-179705">
              <a:spcBef>
                <a:spcPts val="1000"/>
              </a:spcBef>
            </a:pPr>
            <a:r>
              <a:rPr lang="en-GB" sz="3800" dirty="0">
                <a:latin typeface="Gotham"/>
              </a:rPr>
              <a:t>Tech AND behavioural change can enable this</a:t>
            </a:r>
            <a:endParaRPr lang="en-GB" sz="3800" dirty="0">
              <a:latin typeface="Aptos"/>
            </a:endParaRPr>
          </a:p>
          <a:p>
            <a:pPr marL="179705" lvl="1" indent="-179705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3800" b="1" dirty="0">
                <a:latin typeface="Gotham"/>
              </a:rPr>
              <a:t>DISCUSS</a:t>
            </a:r>
            <a:endParaRPr lang="en-GB" sz="3800" b="1" dirty="0">
              <a:latin typeface="Aptos"/>
            </a:endParaRPr>
          </a:p>
          <a:p>
            <a:pPr marL="0" indent="0">
              <a:spcBef>
                <a:spcPts val="1000"/>
              </a:spcBef>
              <a:buNone/>
            </a:pPr>
            <a:endParaRPr lang="en-GB" sz="3600" dirty="0">
              <a:latin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1909236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D5C01-8F2D-33C7-8A29-2B36DBB67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1AC945-2C29-6EB5-9A32-EC2DEFAA1E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</a:rPr>
              <a:t>DISCUSSION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36B6218-59ED-72D8-0DC8-12FC994FDB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43EE4ED3-D9DC-6C97-87C2-F50878CF1F3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5336" b="15336"/>
          <a:stretch/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C64EE56-32A4-7522-580F-96449DE72EC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latin typeface="Gotham"/>
              </a:rPr>
              <a:t>In groups please discuss and decide if we can fix our current </a:t>
            </a:r>
            <a:r>
              <a:rPr lang="en-US" sz="2400" err="1">
                <a:latin typeface="Gotham"/>
              </a:rPr>
              <a:t>polycrisis</a:t>
            </a:r>
            <a:r>
              <a:rPr lang="en-US" sz="2400" dirty="0">
                <a:latin typeface="Gotham"/>
              </a:rPr>
              <a:t> with just a bit more tech, or if not, what else should be in the mix?</a:t>
            </a:r>
            <a:endParaRPr lang="en-US" sz="240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7DCD29C-A37D-4783-9173-E4C518B5EE9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Gotham"/>
              </a:rPr>
              <a:t>Tech fixes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68AE46B-599D-424E-0229-F442A2A5DB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 descr="https://www.earth.org.uk/img/solar-PV-panels-on-roof.jpg">
            <a:extLst>
              <a:ext uri="{FF2B5EF4-FFF2-40B4-BE49-F238E27FC236}">
                <a16:creationId xmlns:a16="http://schemas.microsoft.com/office/drawing/2014/main" id="{9AE94E33-E520-337D-2FC5-46AEBB78B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450" y="1390650"/>
            <a:ext cx="6178550" cy="389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49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E094B-16FD-DFE0-7E4C-E15CB9D7A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540C-5486-FD12-3DBF-792CFB91D6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</a:rPr>
              <a:t>AI LLM Brouhaha!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604B36-85A3-74A0-2CB0-DE8A686A2F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C60F8-FB6D-7E67-EF4F-6F7E382135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2E87C8-431B-0541-20F4-8E54E5E8E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Any opinions on the current ‘AI’ fuss?</a:t>
            </a:r>
            <a:endParaRPr lang="en-GB" sz="3700"/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Anyone heard of ‘AI winter(s)'?</a:t>
            </a:r>
            <a:endParaRPr lang="en-GB" sz="3700" dirty="0"/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Energy consumption a huge concern</a:t>
            </a:r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AI-generated a video promo that I could not have created in real life </a:t>
            </a:r>
            <a:r>
              <a:rPr lang="en-US" sz="1500" dirty="0">
                <a:latin typeface="Gotham"/>
              </a:rPr>
              <a:t>[</a:t>
            </a:r>
            <a:r>
              <a:rPr lang="en-US" sz="1500" dirty="0">
                <a:latin typeface="Gotham"/>
                <a:hlinkClick r:id="rId2"/>
              </a:rPr>
              <a:t>hart-davis2025promo</a:t>
            </a:r>
            <a:r>
              <a:rPr lang="en-US" sz="1500" dirty="0">
                <a:latin typeface="Gotham"/>
              </a:rPr>
              <a:t>] </a:t>
            </a:r>
            <a:endParaRPr lang="en-GB" sz="3700" dirty="0">
              <a:latin typeface="Gotham"/>
            </a:endParaRPr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Ethical because promoting climate-fixing site?</a:t>
            </a:r>
            <a:endParaRPr lang="en-GB" sz="3700" dirty="0"/>
          </a:p>
          <a:p>
            <a:pPr marL="179705" lvl="1" indent="-179705">
              <a:spcBef>
                <a:spcPts val="1000"/>
              </a:spcBef>
            </a:pPr>
            <a:r>
              <a:rPr lang="en-GB" sz="3700" b="1" dirty="0">
                <a:latin typeface="Gotham"/>
              </a:rPr>
              <a:t>DISCUSS</a:t>
            </a:r>
            <a:endParaRPr lang="en-GB" sz="3700" b="1" dirty="0"/>
          </a:p>
          <a:p>
            <a:pPr marL="0" indent="0">
              <a:spcBef>
                <a:spcPts val="1000"/>
              </a:spcBef>
              <a:buNone/>
            </a:pPr>
            <a:endParaRPr lang="en-GB" sz="3700" dirty="0">
              <a:latin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2549740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294DC-2EE9-2519-5E68-5C110DDE5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F8D698-3953-0A7F-F073-7A016CB784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</a:rPr>
              <a:t>DISCUSSION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E9F2949-A46D-1AD9-C3DB-1287A023FB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5B2008EA-D6FE-8E3F-A1E0-7503BD95EA32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5336" b="15336"/>
          <a:stretch/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1D05B1F-8415-590A-5144-C24FEDF7A3A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latin typeface="Gotham"/>
              </a:rPr>
              <a:t>In groups please discuss and decide if AI is all good or all bad or something more complicated...</a:t>
            </a:r>
            <a:endParaRPr lang="en-US" sz="240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42F7EB9-C08D-BCF4-CA6A-181B7F28995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Gotham"/>
              </a:rPr>
              <a:t>AI – mate or menace?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EC3284-EEF7-AF6E-38B7-5C72B5C61E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 descr="https://www.earth.org.uk/img/a/v/Earth-Notes-rap-style-1-GA.800x450.p.jpg">
            <a:extLst>
              <a:ext uri="{FF2B5EF4-FFF2-40B4-BE49-F238E27FC236}">
                <a16:creationId xmlns:a16="http://schemas.microsoft.com/office/drawing/2014/main" id="{E09D8E5F-712F-F3FB-3EFD-D51045081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450" y="1882775"/>
            <a:ext cx="5949950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099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0782B-FDDB-8BAF-A0DB-624D12410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EB38E-AAE3-B915-D722-0275B30318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</a:rPr>
              <a:t>UK HOME HEATING DECARBONISATION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73A50-A561-5970-71BF-5557FC660A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8F5D5-4A71-3CCF-C915-247FCAF78F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2C13A9-2A1D-EAD1-12D6-1453F99A5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Heat pumps are well over 100 years old!</a:t>
            </a:r>
            <a:endParaRPr lang="en-US"/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Cf fridges, not good at installing in homes</a:t>
            </a:r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I aim to fix this, and have householders understand heat pumps better than gas!</a:t>
            </a:r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~20M UK home gas boilers need retrofitting with heat pumps by 2050</a:t>
            </a:r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Eliminate ~15% UK GHGs: very sustainable!</a:t>
            </a:r>
          </a:p>
          <a:p>
            <a:pPr marL="0" indent="0">
              <a:spcBef>
                <a:spcPts val="1000"/>
              </a:spcBef>
              <a:buNone/>
            </a:pPr>
            <a:endParaRPr lang="en-GB" sz="3600" dirty="0">
              <a:latin typeface="Gotham"/>
            </a:endParaRPr>
          </a:p>
        </p:txBody>
      </p:sp>
      <p:pic>
        <p:nvPicPr>
          <p:cNvPr id="7" name="Picture 6" descr="https://www.earth.org.uk/img/hp/Octopus16WW/20250109-partly-frosted-fins-at-rear-of-external-unit.jpg">
            <a:extLst>
              <a:ext uri="{FF2B5EF4-FFF2-40B4-BE49-F238E27FC236}">
                <a16:creationId xmlns:a16="http://schemas.microsoft.com/office/drawing/2014/main" id="{FC5FA001-26DF-D440-15F0-064C4971D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8242" y="1369408"/>
            <a:ext cx="23431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58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6CADF-9C7B-19AA-CDFA-50862B24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3156A-8851-4F18-79E5-6466DF85E2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</a:rPr>
              <a:t>TRVs and MICROZONING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F459D-0A74-47C2-D3DD-410B03097C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DAEB0-F36C-0DC2-FBA0-5602012980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Placeholder 5" descr="https://www.earth.org.uk/img/OpenTRV/Radbots-2R-orthogonal-on-white-1.jpg">
            <a:extLst>
              <a:ext uri="{FF2B5EF4-FFF2-40B4-BE49-F238E27FC236}">
                <a16:creationId xmlns:a16="http://schemas.microsoft.com/office/drawing/2014/main" id="{137127C3-A047-BD69-4174-7B5B8B9D5E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28" b="6628"/>
          <a:stretch/>
        </p:blipFill>
        <p:spPr>
          <a:xfrm>
            <a:off x="9422209" y="4708606"/>
            <a:ext cx="2768471" cy="2148319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9B72AC-39AF-38BA-82C6-1AFEDF0377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One weird trick saves ~15% of carbon footprint (and heating costs) in home retrofits... </a:t>
            </a:r>
            <a:r>
              <a:rPr lang="en-US" sz="1500" dirty="0">
                <a:latin typeface="Gotham"/>
              </a:rPr>
              <a:t>[</a:t>
            </a:r>
            <a:r>
              <a:rPr lang="en-US" sz="1500" dirty="0">
                <a:latin typeface="Gotham"/>
                <a:hlinkClick r:id="rId3"/>
              </a:rPr>
              <a:t>hart-davis2024zone</a:t>
            </a:r>
            <a:r>
              <a:rPr lang="en-US" sz="1500" dirty="0">
                <a:latin typeface="Gotham"/>
              </a:rPr>
              <a:t>]</a:t>
            </a:r>
            <a:endParaRPr lang="en-GB" sz="3700" dirty="0">
              <a:latin typeface="Gotham"/>
            </a:endParaRPr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Have just run an experiment in a whole house inside a lab in Salford to demonstrate</a:t>
            </a:r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Later in my research I hope to help people run their house heating with house music! </a:t>
            </a:r>
          </a:p>
          <a:p>
            <a:pPr marL="0" indent="0">
              <a:spcBef>
                <a:spcPts val="1000"/>
              </a:spcBef>
              <a:buNone/>
            </a:pPr>
            <a:endParaRPr lang="en-GB" sz="3600" dirty="0">
              <a:latin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2772764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2B1BE-616F-D18E-F0AD-1BBC5C8AC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8753E-7C9C-E541-C7D5-A39E7BE2FC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A5700-9880-C085-0843-A7FF4901D4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A306A-421F-E907-A815-EBEB00A9AB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DE1F6D-82DF-2E3D-0C61-37D8A2A35F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Gotham"/>
              </a:rPr>
              <a:t>Kurt </a:t>
            </a:r>
            <a:r>
              <a:rPr lang="en-US" dirty="0" err="1">
                <a:latin typeface="Gotham"/>
              </a:rPr>
              <a:t>VonneguT</a:t>
            </a:r>
            <a:r>
              <a:rPr lang="en-US" dirty="0">
                <a:latin typeface="Gotham"/>
              </a:rPr>
              <a:t> (1989)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2F4C7D-A553-4A29-B78E-DA2EB51946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Gotham"/>
              </a:rPr>
              <a:t>No one's going to do anything about it. The planet won't be saved. It wouldn't be cost effective to do so.</a:t>
            </a:r>
          </a:p>
        </p:txBody>
      </p:sp>
    </p:spTree>
    <p:extLst>
      <p:ext uri="{BB962C8B-B14F-4D97-AF65-F5344CB8AC3E}">
        <p14:creationId xmlns:p14="http://schemas.microsoft.com/office/powerpoint/2010/main" val="2793726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27C89-4D77-FD99-CA42-8272E17D6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D18BA-6713-D134-D076-8A5FFBA29A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</a:rPr>
              <a:t>Sunshields IN SPACE vs Sufficiency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E01982-791A-9062-0307-406DFDDB75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F17CA-8383-4AC3-8A20-3A90F36A02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033AF8-FDBF-94CD-FCCD-D888F286B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Do we have enough tech to fix the climate?</a:t>
            </a:r>
            <a:endParaRPr lang="en-US"/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Or sunshields, particulates, polar whitening...</a:t>
            </a:r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Or fewer flights, fewer cars, less stuff?</a:t>
            </a:r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My small home described by energy minister as 'modest' vs RIBA 'rabbit hutch' - but Net Zero! </a:t>
            </a:r>
            <a:r>
              <a:rPr lang="en-US" sz="1500" dirty="0">
                <a:latin typeface="Gotham"/>
              </a:rPr>
              <a:t>[</a:t>
            </a:r>
            <a:r>
              <a:rPr lang="en-US" sz="1500" dirty="0">
                <a:latin typeface="Gotham"/>
                <a:hlinkClick r:id="rId2"/>
              </a:rPr>
              <a:t>mark2015homewise</a:t>
            </a:r>
            <a:r>
              <a:rPr lang="en-US" sz="1500" dirty="0">
                <a:latin typeface="Gotham"/>
              </a:rPr>
              <a:t>]</a:t>
            </a:r>
            <a:endParaRPr lang="en-GB" dirty="0"/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Keep innovating, be frugal!</a:t>
            </a:r>
            <a:endParaRPr lang="en-US" sz="3700" dirty="0">
              <a:latin typeface="Gotham"/>
            </a:endParaRPr>
          </a:p>
          <a:p>
            <a:pPr marL="179705" lvl="1" indent="-179705">
              <a:spcBef>
                <a:spcPts val="1000"/>
              </a:spcBef>
            </a:pPr>
            <a:r>
              <a:rPr lang="en-GB" sz="3700" b="1" dirty="0">
                <a:latin typeface="Gotham"/>
              </a:rPr>
              <a:t>DISCUSS</a:t>
            </a:r>
          </a:p>
          <a:p>
            <a:pPr marL="179705" lvl="1" indent="-179705"/>
            <a:endParaRPr lang="en-GB" sz="3700" dirty="0">
              <a:latin typeface="Gotham"/>
            </a:endParaRPr>
          </a:p>
          <a:p>
            <a:pPr marL="0" indent="0">
              <a:buNone/>
            </a:pPr>
            <a:endParaRPr lang="en-GB" sz="3600" dirty="0">
              <a:latin typeface="Gotham"/>
            </a:endParaRPr>
          </a:p>
        </p:txBody>
      </p:sp>
      <p:pic>
        <p:nvPicPr>
          <p:cNvPr id="6" name="Picture 5" descr="A person in a suit holding a sign&#10;&#10;AI-generated content may be incorrect.">
            <a:extLst>
              <a:ext uri="{FF2B5EF4-FFF2-40B4-BE49-F238E27FC236}">
                <a16:creationId xmlns:a16="http://schemas.microsoft.com/office/drawing/2014/main" id="{234AB20B-F161-2DA9-566C-0A8BE2F23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4459" y="4420230"/>
            <a:ext cx="18288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26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16D54-4035-68A5-4026-5BB709C01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DF8AE38-977D-FFEC-99AE-98567BBFE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</a:rPr>
              <a:t>DISCUSSION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A8ECFAD-D859-5E02-CE1E-BC07E83630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26B6E93-2E13-91F2-CBAD-E50A65653762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5336" b="15336"/>
          <a:stretch/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FFB9725-D3D9-EC3D-CD86-2815BFC674F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latin typeface="Gotham"/>
              </a:rPr>
              <a:t>In groups please discuss and decide whether you think we already have all the tech we need to fix at least climate change...</a:t>
            </a:r>
            <a:endParaRPr lang="en-US" sz="240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80DC0A8-4CA0-DE31-C3DF-6D58CAC7FE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Gotham"/>
              </a:rPr>
              <a:t>Enough?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7F3632-9720-1482-ADEB-6FC24C21B4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 descr="https://www.earth.org.uk/img/hp/Octopus16WW/20250109-partly-frosted-fins-at-rear-of-external-unit.jpg">
            <a:extLst>
              <a:ext uri="{FF2B5EF4-FFF2-40B4-BE49-F238E27FC236}">
                <a16:creationId xmlns:a16="http://schemas.microsoft.com/office/drawing/2014/main" id="{7E74BBC0-F1EB-5058-3E78-A6EA30299C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75" y="1376363"/>
            <a:ext cx="589597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73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55DE5-7EC6-5805-DC50-FAFA9E562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E7D85-9E7D-1519-828B-DA6128E3D9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</a:rPr>
              <a:t>ALL DONE!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60C4E-E9E1-95C4-D6D9-337943FE24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5E934-BB08-2CB2-3C8E-485B34899C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4968C2-34AA-94E3-1DAE-9DF1B7BF3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Thank you!</a:t>
            </a:r>
            <a:endParaRPr lang="en-US"/>
          </a:p>
          <a:p>
            <a:pPr marL="179705" lvl="1" indent="-179705">
              <a:spcBef>
                <a:spcPts val="1000"/>
              </a:spcBef>
            </a:pPr>
            <a:r>
              <a:rPr lang="en-GB" sz="3700" dirty="0">
                <a:latin typeface="Gotham"/>
              </a:rPr>
              <a:t>Questions?</a:t>
            </a:r>
          </a:p>
          <a:p>
            <a:pPr marL="0" lvl="1" indent="0">
              <a:buNone/>
            </a:pPr>
            <a:endParaRPr lang="en-GB" sz="3700" dirty="0">
              <a:latin typeface="Gotham"/>
            </a:endParaRPr>
          </a:p>
          <a:p>
            <a:pPr marL="0" lvl="1" indent="0">
              <a:buNone/>
            </a:pPr>
            <a:r>
              <a:rPr lang="en-GB" sz="3700" dirty="0">
                <a:latin typeface="Gotham"/>
              </a:rPr>
              <a:t>These slides are available on my site </a:t>
            </a:r>
            <a:r>
              <a:rPr lang="en-US" sz="1500" dirty="0">
                <a:latin typeface="Gotham"/>
              </a:rPr>
              <a:t>[</a:t>
            </a:r>
            <a:r>
              <a:rPr lang="en-US" sz="1500" dirty="0">
                <a:latin typeface="Gotham"/>
                <a:hlinkClick r:id="rId2"/>
              </a:rPr>
              <a:t>hart-davis2025sustech</a:t>
            </a:r>
            <a:r>
              <a:rPr lang="en-US" sz="1500" dirty="0">
                <a:latin typeface="Gotham"/>
              </a:rPr>
              <a:t>] </a:t>
            </a:r>
            <a:r>
              <a:rPr lang="en-GB" sz="3700" dirty="0">
                <a:latin typeface="Gotham"/>
              </a:rPr>
              <a:t>and on </a:t>
            </a:r>
            <a:r>
              <a:rPr lang="en-GB" sz="3700" dirty="0" err="1">
                <a:latin typeface="Gotham"/>
              </a:rPr>
              <a:t>SurreyLearn</a:t>
            </a:r>
            <a:r>
              <a:rPr lang="en-GB" sz="3700" dirty="0">
                <a:latin typeface="Gotham"/>
              </a:rPr>
              <a:t>...</a:t>
            </a:r>
            <a:endParaRPr lang="en-GB" dirty="0"/>
          </a:p>
          <a:p>
            <a:pPr marL="0" lvl="1" indent="0">
              <a:buNone/>
            </a:pPr>
            <a:endParaRPr lang="en-GB" sz="3700" dirty="0">
              <a:latin typeface="Gotham"/>
            </a:endParaRPr>
          </a:p>
          <a:p>
            <a:pPr marL="0" lvl="1" indent="0">
              <a:buNone/>
            </a:pPr>
            <a:r>
              <a:rPr lang="en-GB" sz="3700" dirty="0">
                <a:latin typeface="Gotham"/>
              </a:rPr>
              <a:t>© Damon Hart-Davis 2025 CC-BY-4.0</a:t>
            </a:r>
            <a:endParaRPr lang="en-GB" dirty="0"/>
          </a:p>
          <a:p>
            <a:pPr marL="0" indent="0">
              <a:buNone/>
            </a:pPr>
            <a:endParaRPr lang="en-GB" sz="3600" dirty="0">
              <a:latin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751279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6218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FCAD8-E9E8-B0ED-1893-74EF14E96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20928-59CD-4619-E9D7-532A4FDCF2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otham"/>
              </a:rPr>
              <a:t>References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162119-4621-4E6D-166E-A2BE4EEF70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F5DC1-0E8A-978E-A948-00C6750564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F91F37-6727-888B-66B2-0E68B12CE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79705" indent="-179705"/>
            <a:r>
              <a:rPr lang="en-US" dirty="0">
                <a:latin typeface="Gotham"/>
              </a:rPr>
              <a:t>[</a:t>
            </a:r>
            <a:r>
              <a:rPr lang="en-US" dirty="0">
                <a:latin typeface="Gotham"/>
                <a:hlinkClick r:id="rId2"/>
              </a:rPr>
              <a:t>hart-davis2024zone</a:t>
            </a:r>
            <a:r>
              <a:rPr lang="en-US" dirty="0">
                <a:latin typeface="Gotham"/>
              </a:rPr>
              <a:t>] </a:t>
            </a:r>
            <a:r>
              <a:rPr lang="en-US" dirty="0">
                <a:latin typeface="Gotham"/>
                <a:hlinkClick r:id="rId3"/>
              </a:rPr>
              <a:t>Hart-Davis, Damon</a:t>
            </a:r>
            <a:r>
              <a:rPr lang="en-US" dirty="0">
                <a:latin typeface="Gotham"/>
              </a:rPr>
              <a:t> and Liu, </a:t>
            </a:r>
            <a:r>
              <a:rPr lang="en-US" err="1">
                <a:latin typeface="Gotham"/>
              </a:rPr>
              <a:t>Lirong</a:t>
            </a:r>
            <a:r>
              <a:rPr lang="en-US" dirty="0">
                <a:latin typeface="Gotham"/>
              </a:rPr>
              <a:t> and Leach, Matthew </a:t>
            </a:r>
            <a:r>
              <a:rPr lang="en-US" i="1" dirty="0">
                <a:latin typeface="Gotham"/>
                <a:hlinkClick r:id="rId4"/>
              </a:rPr>
              <a:t>To Zone or Not to Zone When Upgrading a Wet Heating System from Gas to Heat Pump for Maximum Climate Impact: A UK View</a:t>
            </a:r>
            <a:r>
              <a:rPr lang="en-US" dirty="0">
                <a:latin typeface="Gotham"/>
              </a:rPr>
              <a:t> 2024-05-31, </a:t>
            </a:r>
            <a:r>
              <a:rPr lang="en-US" i="1" dirty="0">
                <a:latin typeface="Gotham"/>
              </a:rPr>
              <a:t>Sustainability</a:t>
            </a:r>
            <a:r>
              <a:rPr lang="en-US" dirty="0">
                <a:latin typeface="Gotham"/>
              </a:rPr>
              <a:t>, volume 16, report/number 11, ISSN </a:t>
            </a:r>
            <a:r>
              <a:rPr lang="en-US" dirty="0">
                <a:latin typeface="Gotham"/>
                <a:hlinkClick r:id="rId5"/>
              </a:rPr>
              <a:t>2071-1050</a:t>
            </a:r>
            <a:r>
              <a:rPr lang="en-US" dirty="0">
                <a:latin typeface="Gotham"/>
              </a:rPr>
              <a:t>, </a:t>
            </a:r>
            <a:r>
              <a:rPr lang="en-US" err="1">
                <a:latin typeface="Gotham"/>
              </a:rPr>
              <a:t>doi</a:t>
            </a:r>
            <a:r>
              <a:rPr lang="en-US" dirty="0">
                <a:latin typeface="Gotham"/>
              </a:rPr>
              <a:t>:</a:t>
            </a:r>
            <a:r>
              <a:rPr lang="en-US" dirty="0">
                <a:latin typeface="Gotham"/>
                <a:hlinkClick r:id="rId6"/>
              </a:rPr>
              <a:t>10.3390/su16114710</a:t>
            </a:r>
          </a:p>
          <a:p>
            <a:pPr marL="179705" indent="-179705"/>
            <a:r>
              <a:rPr lang="en-US" dirty="0">
                <a:latin typeface="Gotham"/>
              </a:rPr>
              <a:t>[</a:t>
            </a:r>
            <a:r>
              <a:rPr lang="en-US" dirty="0">
                <a:latin typeface="Gotham"/>
                <a:hlinkClick r:id="rId7"/>
              </a:rPr>
              <a:t>hart-davis2025promo</a:t>
            </a:r>
            <a:r>
              <a:rPr lang="en-US" dirty="0">
                <a:latin typeface="Gotham"/>
              </a:rPr>
              <a:t>] </a:t>
            </a:r>
            <a:r>
              <a:rPr lang="en-US" dirty="0">
                <a:latin typeface="Gotham"/>
                <a:hlinkClick r:id="rId3"/>
              </a:rPr>
              <a:t>Hart-Davis, Damon</a:t>
            </a:r>
            <a:r>
              <a:rPr lang="en-US" dirty="0">
                <a:latin typeface="Gotham"/>
              </a:rPr>
              <a:t> </a:t>
            </a:r>
            <a:r>
              <a:rPr lang="en-US" i="1" dirty="0">
                <a:latin typeface="Gotham"/>
                <a:hlinkClick r:id="rId8"/>
              </a:rPr>
              <a:t>AI Promo Rap Style Video</a:t>
            </a:r>
            <a:r>
              <a:rPr lang="en-US" dirty="0">
                <a:latin typeface="Gotham"/>
              </a:rPr>
              <a:t> 2025-10-13</a:t>
            </a:r>
          </a:p>
          <a:p>
            <a:pPr marL="179705" indent="-179705"/>
            <a:r>
              <a:rPr lang="en-US" dirty="0">
                <a:latin typeface="Gotham"/>
              </a:rPr>
              <a:t>[</a:t>
            </a:r>
            <a:r>
              <a:rPr lang="en-US" dirty="0">
                <a:latin typeface="Gotham"/>
                <a:hlinkClick r:id="rId9"/>
              </a:rPr>
              <a:t>hart-davis2025sustech</a:t>
            </a:r>
            <a:r>
              <a:rPr lang="en-US" dirty="0">
                <a:latin typeface="Gotham"/>
              </a:rPr>
              <a:t>] </a:t>
            </a:r>
            <a:r>
              <a:rPr lang="en-US" dirty="0">
                <a:latin typeface="Gotham"/>
                <a:hlinkClick r:id="rId3"/>
              </a:rPr>
              <a:t>Hart-Davis, Damon</a:t>
            </a:r>
            <a:r>
              <a:rPr lang="en-US" dirty="0">
                <a:latin typeface="Gotham"/>
              </a:rPr>
              <a:t> </a:t>
            </a:r>
            <a:r>
              <a:rPr lang="en-US" i="1" dirty="0">
                <a:latin typeface="Gotham"/>
                <a:hlinkClick r:id="rId10"/>
              </a:rPr>
              <a:t>Sustainable Tech</a:t>
            </a:r>
            <a:r>
              <a:rPr lang="en-US" dirty="0">
                <a:latin typeface="Gotham"/>
              </a:rPr>
              <a:t> 2025-10-28 (this slide deck)</a:t>
            </a:r>
          </a:p>
          <a:p>
            <a:pPr marL="179705" indent="-179705"/>
            <a:r>
              <a:rPr lang="en-US" dirty="0">
                <a:latin typeface="Gotham"/>
              </a:rPr>
              <a:t>[</a:t>
            </a:r>
            <a:r>
              <a:rPr lang="en-US" dirty="0">
                <a:latin typeface="Gotham"/>
                <a:hlinkClick r:id="rId11"/>
              </a:rPr>
              <a:t>mark2015homewise</a:t>
            </a:r>
            <a:r>
              <a:rPr lang="en-US" dirty="0">
                <a:latin typeface="Gotham"/>
              </a:rPr>
              <a:t>] Laura Mark </a:t>
            </a:r>
            <a:r>
              <a:rPr lang="en-US" i="1" dirty="0">
                <a:latin typeface="Gotham"/>
                <a:hlinkClick r:id="rId12"/>
              </a:rPr>
              <a:t>RIBA: UK homes are still too small</a:t>
            </a:r>
            <a:r>
              <a:rPr lang="en-US" dirty="0">
                <a:latin typeface="Gotham"/>
              </a:rPr>
              <a:t> 2015-12-03, </a:t>
            </a:r>
            <a:r>
              <a:rPr lang="en-US" i="1" dirty="0">
                <a:latin typeface="Gotham"/>
              </a:rPr>
              <a:t>Architects' Journal</a:t>
            </a:r>
            <a:endParaRPr lang="en-US" dirty="0">
              <a:latin typeface="Gotham"/>
            </a:endParaRPr>
          </a:p>
          <a:p>
            <a:pPr marL="179705" indent="-179705"/>
            <a:r>
              <a:rPr lang="en-US" dirty="0">
                <a:latin typeface="Gotham"/>
              </a:rPr>
              <a:t>[</a:t>
            </a:r>
            <a:r>
              <a:rPr lang="en-US" dirty="0">
                <a:latin typeface="Gotham"/>
                <a:hlinkClick r:id="rId13"/>
              </a:rPr>
              <a:t>piantella2025harvesting</a:t>
            </a:r>
            <a:r>
              <a:rPr lang="en-US" dirty="0">
                <a:latin typeface="Gotham"/>
              </a:rPr>
              <a:t>] Benedetta </a:t>
            </a:r>
            <a:r>
              <a:rPr lang="en-US" dirty="0" err="1">
                <a:latin typeface="Gotham"/>
              </a:rPr>
              <a:t>Piantella</a:t>
            </a:r>
            <a:r>
              <a:rPr lang="en-US" dirty="0">
                <a:latin typeface="Gotham"/>
              </a:rPr>
              <a:t> and Syeda N. Anjum and Aakruti Lunia and Alex Nathanson and Tega Brain et al. </a:t>
            </a:r>
            <a:r>
              <a:rPr lang="en-US" i="1" dirty="0">
                <a:latin typeface="Gotham"/>
                <a:hlinkClick r:id="rId14"/>
              </a:rPr>
              <a:t>Harvesting Light, Cultivating Care: Exploring Intermittence As Framework for Infrastructuring and Stewardship</a:t>
            </a:r>
            <a:r>
              <a:rPr lang="en-US" dirty="0">
                <a:latin typeface="Gotham"/>
              </a:rPr>
              <a:t> 2025-11, </a:t>
            </a:r>
            <a:r>
              <a:rPr lang="en-US" i="1" dirty="0">
                <a:latin typeface="Gotham"/>
              </a:rPr>
              <a:t>Proc. ACM Hum.-</a:t>
            </a:r>
            <a:r>
              <a:rPr lang="en-US" i="1" dirty="0" err="1">
                <a:latin typeface="Gotham"/>
              </a:rPr>
              <a:t>Comput</a:t>
            </a:r>
            <a:r>
              <a:rPr lang="en-US" i="1" dirty="0">
                <a:latin typeface="Gotham"/>
              </a:rPr>
              <a:t>. Interact.</a:t>
            </a:r>
            <a:r>
              <a:rPr lang="en-US" dirty="0">
                <a:latin typeface="Gotham"/>
              </a:rPr>
              <a:t>, </a:t>
            </a:r>
            <a:r>
              <a:rPr lang="en-US" dirty="0" err="1">
                <a:latin typeface="Gotham"/>
              </a:rPr>
              <a:t>doi</a:t>
            </a:r>
            <a:r>
              <a:rPr lang="en-US" dirty="0">
                <a:latin typeface="Gotham"/>
              </a:rPr>
              <a:t>:</a:t>
            </a:r>
            <a:r>
              <a:rPr lang="en-US" dirty="0">
                <a:latin typeface="Gotham"/>
                <a:hlinkClick r:id="rId15"/>
              </a:rPr>
              <a:t>10.1145/3757410</a:t>
            </a:r>
            <a:endParaRPr lang="en-US" dirty="0">
              <a:latin typeface="Gotham"/>
            </a:endParaRPr>
          </a:p>
          <a:p>
            <a:pPr marL="179705" indent="-179705"/>
            <a:r>
              <a:rPr lang="en-US" dirty="0">
                <a:latin typeface="Gotham"/>
              </a:rPr>
              <a:t>https://www.snopes.com/fact-check/kurt-vonnegut-society-quote/</a:t>
            </a:r>
          </a:p>
        </p:txBody>
      </p:sp>
    </p:spTree>
    <p:extLst>
      <p:ext uri="{BB962C8B-B14F-4D97-AF65-F5344CB8AC3E}">
        <p14:creationId xmlns:p14="http://schemas.microsoft.com/office/powerpoint/2010/main" val="710412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ity of Surrey">
      <a:dk1>
        <a:srgbClr val="243849"/>
      </a:dk1>
      <a:lt1>
        <a:srgbClr val="FEFFFE"/>
      </a:lt1>
      <a:dk2>
        <a:srgbClr val="253749"/>
      </a:dk2>
      <a:lt2>
        <a:srgbClr val="F1B43D"/>
      </a:lt2>
      <a:accent1>
        <a:srgbClr val="90199D"/>
      </a:accent1>
      <a:accent2>
        <a:srgbClr val="00A4B1"/>
      </a:accent2>
      <a:accent3>
        <a:srgbClr val="3559C3"/>
      </a:accent3>
      <a:accent4>
        <a:srgbClr val="349352"/>
      </a:accent4>
      <a:accent5>
        <a:srgbClr val="EF6180"/>
      </a:accent5>
      <a:accent6>
        <a:srgbClr val="CB323F"/>
      </a:accent6>
      <a:hlink>
        <a:srgbClr val="D47903"/>
      </a:hlink>
      <a:folHlink>
        <a:srgbClr val="871F4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6b902693-1074-40aa-9e21-d89446a2ebb5}" enabled="0" method="" siteId="{6b902693-1074-40aa-9e21-d89446a2ebb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2139</TotalTime>
  <Words>71</Words>
  <Application>Microsoft Office PowerPoint</Application>
  <PresentationFormat>Widescreen</PresentationFormat>
  <Paragraphs>39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Sustainable TECH</vt:lpstr>
      <vt:lpstr>SUSTAINABLE TECHNOLOGY</vt:lpstr>
      <vt:lpstr>What'S IT ALL ABOUT?</vt:lpstr>
      <vt:lpstr>ME ME ME!</vt:lpstr>
      <vt:lpstr>WHAT IS "SUSTAINABLE TECHNOLOGY?"</vt:lpstr>
      <vt:lpstr>DISCUSSION</vt:lpstr>
      <vt:lpstr>Was My Tech Sustainable?</vt:lpstr>
      <vt:lpstr>Motivators Affect SUSTAINABILITY?</vt:lpstr>
      <vt:lpstr>HEALTH vs POLLUTION</vt:lpstr>
      <vt:lpstr>DISCUSSION</vt:lpstr>
      <vt:lpstr>AI LLM Brouhaha!</vt:lpstr>
      <vt:lpstr>DISCUSSION</vt:lpstr>
      <vt:lpstr>UK HOME HEATING DECARBONISATION</vt:lpstr>
      <vt:lpstr>TRVs and MICROZONING</vt:lpstr>
      <vt:lpstr>PowerPoint Presentation</vt:lpstr>
      <vt:lpstr>Sunshields IN SPACE vs Sufficiency</vt:lpstr>
      <vt:lpstr>DISCUSSION</vt:lpstr>
      <vt:lpstr>ALL DONE!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Ridgway, Anna (Marketing)</cp:lastModifiedBy>
  <cp:revision>671</cp:revision>
  <dcterms:created xsi:type="dcterms:W3CDTF">2023-06-20T09:42:08Z</dcterms:created>
  <dcterms:modified xsi:type="dcterms:W3CDTF">2025-10-18T11:31:54Z</dcterms:modified>
</cp:coreProperties>
</file>