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7" r:id="rId5"/>
    <p:sldId id="265" r:id="rId6"/>
    <p:sldId id="258" r:id="rId7"/>
    <p:sldId id="260" r:id="rId8"/>
    <p:sldId id="266" r:id="rId9"/>
    <p:sldId id="261" r:id="rId10"/>
    <p:sldId id="264" r:id="rId11"/>
    <p:sldId id="262" r:id="rId12"/>
    <p:sldId id="263" r:id="rId13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5050C1-2DFA-D2D7-BA01-7244F7DC74C6}" v="4" dt="2026-05-14T17:14:31.310"/>
    <p1510:client id="{22F7DE81-39D0-4C4B-F921-0D3A6FE04538}" v="332" dt="2026-05-13T10:02:03.6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d@hd.org" TargetMode="External"/><Relationship Id="rId2" Type="http://schemas.openxmlformats.org/officeDocument/2006/relationships/hyperlink" Target="mailto:d.hart-davis@surrey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hyperlink" Target="mailto:d.hart-davis@surrey.ac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609" y="679731"/>
            <a:ext cx="4171994" cy="3736540"/>
          </a:xfrm>
        </p:spPr>
        <p:txBody>
          <a:bodyPr>
            <a:normAutofit/>
          </a:bodyPr>
          <a:lstStyle/>
          <a:p>
            <a:pPr algn="l"/>
            <a:r>
              <a:rPr lang="en-GB"/>
              <a:t>Greener UK Home Heating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9609" y="4685288"/>
            <a:ext cx="4171994" cy="103578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l"/>
            <a:r>
              <a:rPr lang="en-GB"/>
              <a:t>Rhymes with Financial Derivatives!</a:t>
            </a:r>
          </a:p>
          <a:p>
            <a:pPr algn="l"/>
            <a:r>
              <a:rPr lang="en-GB"/>
              <a:t>Pint of Science 2026-05-18</a:t>
            </a:r>
            <a:endParaRPr lang="en-GB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ttps://www.earth.org.uk/img/hp/Octopus16WW/20250109-partly-frosted-fins-at-rear-of-external-unit.jpg">
            <a:extLst>
              <a:ext uri="{FF2B5EF4-FFF2-40B4-BE49-F238E27FC236}">
                <a16:creationId xmlns:a16="http://schemas.microsoft.com/office/drawing/2014/main" id="{7AD61686-9F59-2222-2317-509AC3B2C6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436"/>
          <a:stretch>
            <a:fillRect/>
          </a:stretch>
        </p:blipFill>
        <p:spPr>
          <a:xfrm>
            <a:off x="5640572" y="1384737"/>
            <a:ext cx="5608830" cy="397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402C34-B521-7771-B1BC-4E24BC69D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E2A07A-F934-4808-49A4-57D337D95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 dirty="0"/>
              <a:t>What I Have Done: </a:t>
            </a:r>
            <a:r>
              <a:rPr lang="en-GB" sz="4800"/>
              <a:t>Dynamic</a:t>
            </a:r>
            <a:endParaRPr lang="en-GB" sz="48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EF316-B101-6D9E-2EE5-D737D56AE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660294" cy="1065904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indent="0">
              <a:buNone/>
            </a:pPr>
            <a:endParaRPr lang="en-GB" sz="2000" dirty="0"/>
          </a:p>
          <a:p>
            <a:r>
              <a:rPr lang="en-GB" sz="2000"/>
              <a:t>Dynamic: top up directly from solar PV when there is lots of green energy on the grid.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bucketed">
            <a:extLst>
              <a:ext uri="{FF2B5EF4-FFF2-40B4-BE49-F238E27FC236}">
                <a16:creationId xmlns:a16="http://schemas.microsoft.com/office/drawing/2014/main" id="{AFE55276-755F-F34E-D28A-4DFEB946919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22189" y="2221302"/>
            <a:ext cx="5564038" cy="4255699"/>
          </a:xfrm>
          <a:prstGeom prst="rect">
            <a:avLst/>
          </a:prstGeom>
        </p:spPr>
      </p:pic>
      <p:pic>
        <p:nvPicPr>
          <p:cNvPr id="7" name="Picture 6" descr="https://www.earth.org.uk/out/monthly/eheatDailyRecentDetailed.png">
            <a:extLst>
              <a:ext uri="{FF2B5EF4-FFF2-40B4-BE49-F238E27FC236}">
                <a16:creationId xmlns:a16="http://schemas.microsoft.com/office/drawing/2014/main" id="{443933F0-45BE-6C29-6C13-A7B44CA7E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570" y="4035006"/>
            <a:ext cx="5244860" cy="192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58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B8CD77-8188-4FDB-D87B-2F8E924D4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 dirty="0"/>
              <a:t>What You Can Do </a:t>
            </a:r>
            <a:r>
              <a:rPr lang="en-GB" sz="4800"/>
              <a:t>Tonight, Free!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77338-49E8-A8AC-C91C-ECB34D79A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 b="1"/>
              <a:t>Program your heating off 5pm to ~7pm</a:t>
            </a:r>
            <a:r>
              <a:rPr lang="en-GB" sz="2000"/>
              <a:t> and coast, even for gas!</a:t>
            </a:r>
            <a:endParaRPr lang="en-US"/>
          </a:p>
          <a:p>
            <a:r>
              <a:rPr lang="en-GB" sz="2000" dirty="0"/>
              <a:t>Don't run the dishwasher just after your evening meal: 4</a:t>
            </a:r>
            <a:r>
              <a:rPr lang="en-GB" sz="2000" b="1" dirty="0"/>
              <a:t>am</a:t>
            </a:r>
            <a:r>
              <a:rPr lang="en-GB" sz="2000" dirty="0"/>
              <a:t> or noon is better!</a:t>
            </a:r>
            <a:endParaRPr lang="en-GB" dirty="0"/>
          </a:p>
          <a:p>
            <a:r>
              <a:rPr lang="en-GB" sz="2000"/>
              <a:t>(GB SSES 'off-peak' times are 10pm to 8am, 11am to 4pm.)</a:t>
            </a:r>
            <a:endParaRPr lang="en-GB"/>
          </a:p>
          <a:p>
            <a:r>
              <a:rPr lang="en-GB" sz="2000" dirty="0"/>
              <a:t>You don't need to be content with a warm feeling inside: various Time of Use tariffs will </a:t>
            </a:r>
            <a:r>
              <a:rPr lang="en-GB" sz="2000" b="1" dirty="0"/>
              <a:t>pay you </a:t>
            </a:r>
            <a:r>
              <a:rPr lang="en-GB" sz="2000" dirty="0"/>
              <a:t>to do this, </a:t>
            </a:r>
            <a:r>
              <a:rPr lang="en-GB" sz="2000" dirty="0" err="1"/>
              <a:t>eg</a:t>
            </a:r>
            <a:r>
              <a:rPr lang="en-GB" sz="2000" dirty="0"/>
              <a:t> Octopus Agile or EDF </a:t>
            </a:r>
            <a:r>
              <a:rPr lang="en-GB" sz="2000" dirty="0" err="1"/>
              <a:t>FreePhase</a:t>
            </a:r>
            <a:r>
              <a:rPr lang="en-GB" sz="2000" dirty="0"/>
              <a:t>.</a:t>
            </a:r>
          </a:p>
        </p:txBody>
      </p:sp>
      <p:pic>
        <p:nvPicPr>
          <p:cNvPr id="4" name="Picture 3" descr="Octopus energy services sign in warehouse">
            <a:extLst>
              <a:ext uri="{FF2B5EF4-FFF2-40B4-BE49-F238E27FC236}">
                <a16:creationId xmlns:a16="http://schemas.microsoft.com/office/drawing/2014/main" id="{62AC759C-D597-D978-6DAA-7CA6AEBF8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697592"/>
            <a:ext cx="5150277" cy="128756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10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48E267-31D8-08A9-5DA0-6EDDE09A0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6" name="Rectangle 7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24D3EA-F612-680B-4AB3-FC72A49A3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GB" sz="480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25099-B4F5-314E-FD46-D37877B98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400"/>
              <a:t>This c</a:t>
            </a:r>
            <a:r>
              <a:rPr lang="en-GB" sz="2400" dirty="0"/>
              <a:t>omplicated distributed puzzle has a piece-by-piece solution.</a:t>
            </a:r>
          </a:p>
          <a:p>
            <a:r>
              <a:rPr lang="en-GB" sz="2400"/>
              <a:t>You can be part of that solution and </a:t>
            </a:r>
            <a:r>
              <a:rPr lang="en-GB" sz="2400" b="1"/>
              <a:t>bank your good behaviour</a:t>
            </a:r>
            <a:r>
              <a:rPr lang="en-GB" sz="2400" dirty="0"/>
              <a:t>.</a:t>
            </a:r>
          </a:p>
          <a:p>
            <a:endParaRPr lang="en-GB" sz="2400" dirty="0"/>
          </a:p>
          <a:p>
            <a:endParaRPr lang="en-GB" sz="2400"/>
          </a:p>
          <a:p>
            <a:r>
              <a:rPr lang="en-GB" sz="2400"/>
              <a:t>Damon Hart-Davis </a:t>
            </a:r>
            <a:r>
              <a:rPr lang="en-GB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d.hart-davis@surrey.ac.uk</a:t>
            </a:r>
            <a:r>
              <a:rPr lang="en-GB" sz="2400"/>
              <a:t> and </a:t>
            </a:r>
            <a:r>
              <a:rPr lang="en-GB" sz="2400" dirty="0">
                <a:hlinkClick r:id="rId3"/>
              </a:rPr>
              <a:t>d@hd.org</a:t>
            </a:r>
          </a:p>
          <a:p>
            <a:r>
              <a:rPr lang="en-GB" sz="2400"/>
              <a:t>Web: earth.org.uk</a:t>
            </a:r>
            <a:endParaRPr lang="en-GB" sz="2400" dirty="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4311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" name="Rectangle 86">
            <a:extLst>
              <a:ext uri="{FF2B5EF4-FFF2-40B4-BE49-F238E27FC236}">
                <a16:creationId xmlns:a16="http://schemas.microsoft.com/office/drawing/2014/main" id="{922F19F4-FE70-43DC-856F-2CE5F521D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9" name="Rectangle 88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59078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BEC72F-B498-0659-610A-08D2DF8F0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4928291" cy="1035781"/>
          </a:xfrm>
        </p:spPr>
        <p:txBody>
          <a:bodyPr anchor="ctr">
            <a:normAutofit/>
          </a:bodyPr>
          <a:lstStyle/>
          <a:p>
            <a:r>
              <a:rPr lang="en-GB" sz="480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FD8EC-5D07-624B-5704-EE9D2A95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2524721"/>
            <a:ext cx="5499628" cy="367712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 dirty="0"/>
              <a:t>History doesn't repeat, but sometimes rhymes</a:t>
            </a:r>
          </a:p>
          <a:p>
            <a:r>
              <a:rPr lang="en-GB" sz="2000"/>
              <a:t>What fixing the climate can learn from finance</a:t>
            </a:r>
          </a:p>
          <a:p>
            <a:r>
              <a:rPr lang="en-GB" sz="2000"/>
              <a:t>A take-home tweak that you could try tonight!</a:t>
            </a:r>
          </a:p>
          <a:p>
            <a:endParaRPr lang="en-GB" sz="2000"/>
          </a:p>
          <a:p>
            <a:r>
              <a:rPr lang="en-GB" sz="2000"/>
              <a:t>Damon Hart-Davis </a:t>
            </a:r>
            <a:r>
              <a:rPr lang="en-GB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d.hart-davis@surrey.ac.uk</a:t>
            </a:r>
            <a:endParaRPr lang="en-GB" sz="2000" dirty="0"/>
          </a:p>
          <a:p>
            <a:r>
              <a:rPr lang="en-GB" sz="2000"/>
              <a:t>PhD research in decarbonising home heating</a:t>
            </a:r>
          </a:p>
          <a:p>
            <a:r>
              <a:rPr lang="en-GB" sz="2000"/>
              <a:t>Previously: multiple startups, finance, AI&amp;CS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395ECC94-3D5E-46A7-A7A1-DE807E156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658367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quarters 2025 all">
            <a:extLst>
              <a:ext uri="{FF2B5EF4-FFF2-40B4-BE49-F238E27FC236}">
                <a16:creationId xmlns:a16="http://schemas.microsoft.com/office/drawing/2014/main" id="{ED2EA084-29C4-85DC-2318-B5BCD19645B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50948" y="866094"/>
            <a:ext cx="4661950" cy="2292989"/>
          </a:xfrm>
          <a:prstGeom prst="rect">
            <a:avLst/>
          </a:prstGeom>
        </p:spPr>
      </p:pic>
      <p:sp>
        <p:nvSpPr>
          <p:cNvPr id="91" name="Rectangle 90">
            <a:extLst>
              <a:ext uri="{FF2B5EF4-FFF2-40B4-BE49-F238E27FC236}">
                <a16:creationId xmlns:a16="http://schemas.microsoft.com/office/drawing/2014/main" id="{7E549738-9961-462D-81B7-4A7A44691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34418" y="3530966"/>
            <a:ext cx="4719382" cy="2679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ttps://www.earth.org.uk/img/PV/load-profile/202012/bucketed.elexon-winter.weekday.png">
            <a:extLst>
              <a:ext uri="{FF2B5EF4-FFF2-40B4-BE49-F238E27FC236}">
                <a16:creationId xmlns:a16="http://schemas.microsoft.com/office/drawing/2014/main" id="{1E9BD961-1269-FC5A-6972-73E76CFEDB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9446" y="4054891"/>
            <a:ext cx="4342191" cy="1614714"/>
          </a:xfrm>
          <a:prstGeom prst="rect">
            <a:avLst/>
          </a:prstGeom>
        </p:spPr>
      </p:pic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047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5437E7-8160-4190-8BA4-9B96EEBA0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 dirty="0"/>
              <a:t>Distributed, Derivative, </a:t>
            </a:r>
            <a:r>
              <a:rPr lang="en-GB" sz="4800" dirty="0" err="1"/>
              <a:t>Decarbing</a:t>
            </a:r>
            <a:endParaRPr lang="en-US" dirty="0" err="1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9BE51-ECEA-0B12-9274-160D5D06F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/>
              <a:t>A long-term interest has been distributed computing systems, including the Internet (I created an early ISP) and grid (micro) renewables.</a:t>
            </a:r>
          </a:p>
          <a:p>
            <a:r>
              <a:rPr lang="en-GB" sz="2000"/>
              <a:t>I spent a long time working in Fixed Income Derivatives in the City.</a:t>
            </a:r>
          </a:p>
          <a:p>
            <a:r>
              <a:rPr lang="en-GB" sz="2000" dirty="0"/>
              <a:t>Insights from the two help </a:t>
            </a:r>
            <a:r>
              <a:rPr lang="en-GB" sz="2000"/>
              <a:t>decarbonise the country!</a:t>
            </a:r>
            <a:endParaRPr lang="en-GB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eople working in an office&#10;&#10;AI-generated content may be incorrect.">
            <a:extLst>
              <a:ext uri="{FF2B5EF4-FFF2-40B4-BE49-F238E27FC236}">
                <a16:creationId xmlns:a16="http://schemas.microsoft.com/office/drawing/2014/main" id="{E325DF64-55F1-926F-C5C8-F1F26263B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675860"/>
            <a:ext cx="4430232" cy="331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090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4984A2-7E7B-A652-43CE-127DB4977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9F960AD-500B-1B1F-9E86-D30E5B0ED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87B577-B736-3E6C-6A24-59E20A28E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/>
              <a:t>Home Heat Decarbonisation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C9C759-FF1B-02EB-0F80-9DE7B6774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8E03E0-3B5C-C412-B86F-19F25AD5E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23E9F-E8DF-35B9-3700-579AE0146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 dirty="0"/>
              <a:t>To eliminate the ~15% of UK greenhouse gas emissions due to home heating most of us will move to heat pumps. </a:t>
            </a:r>
          </a:p>
          <a:p>
            <a:r>
              <a:rPr lang="en-GB" sz="2000" dirty="0"/>
              <a:t>Electrifying heating will roughly double peak demands on the grid.</a:t>
            </a:r>
          </a:p>
          <a:p>
            <a:r>
              <a:rPr lang="en-GB" sz="2000" dirty="0"/>
              <a:t>The grid has to be sized to meet peak demand </a:t>
            </a:r>
            <a:r>
              <a:rPr lang="en-US" sz="1700" dirty="0"/>
              <a:t>— </a:t>
            </a:r>
            <a:r>
              <a:rPr lang="en-GB" sz="2000" dirty="0"/>
              <a:t>so flattening peaks saves lots of money!</a:t>
            </a:r>
          </a:p>
          <a:p>
            <a:r>
              <a:rPr lang="en-GB" sz="2000"/>
              <a:t>But not everyone has to do the exact same thing to help fix the issue...</a:t>
            </a:r>
            <a:endParaRPr lang="en-GB" sz="2000" dirty="0"/>
          </a:p>
        </p:txBody>
      </p:sp>
      <p:pic>
        <p:nvPicPr>
          <p:cNvPr id="5" name="Picture 4" descr="https://www.earth.org.uk/img/PV/load-profile/202012/bucketed.elexon-winter.weekday.png">
            <a:extLst>
              <a:ext uri="{FF2B5EF4-FFF2-40B4-BE49-F238E27FC236}">
                <a16:creationId xmlns:a16="http://schemas.microsoft.com/office/drawing/2014/main" id="{CFD08C66-881C-81A1-0808-6A42AE600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2061" y="2930001"/>
            <a:ext cx="5739748" cy="280837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4E2666F-D46B-820A-CED5-C64BE97E6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143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A5A7E6-D626-9C45-E5A6-07D9676E6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117AB3D3-3C9C-4DED-809A-78734805B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3D4ABC-632A-0EE9-A08B-09216DB1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/>
              <a:t>Cut Carbon, Then Time Your Energy Use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25EAF-C9B0-C0C9-AE6C-D98E00C02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/>
              <a:t>First cut your carbon – replacing a gas boiler with a heat pump may be the biggest single saving you can make.</a:t>
            </a:r>
          </a:p>
          <a:p>
            <a:r>
              <a:rPr lang="en-GB" sz="2000"/>
              <a:t>(Extra grant for oil and LPG boilers!)</a:t>
            </a:r>
            <a:endParaRPr lang="en-GB" sz="2000" dirty="0"/>
          </a:p>
          <a:p>
            <a:r>
              <a:rPr lang="en-GB" sz="2000" dirty="0"/>
              <a:t>Maybe go EV instead of ICE car, or do more active/public transport.</a:t>
            </a:r>
          </a:p>
          <a:p>
            <a:r>
              <a:rPr lang="en-GB" sz="2000"/>
              <a:t>And time your energy use – especially as more wind and sun powers the grid – to save more carbon and </a:t>
            </a:r>
            <a:r>
              <a:rPr lang="en-GB" sz="2000" dirty="0"/>
              <a:t>cash!</a:t>
            </a:r>
          </a:p>
        </p:txBody>
      </p:sp>
      <p:pic>
        <p:nvPicPr>
          <p:cNvPr id="4" name="Picture 3" descr="https://www.earth.org.uk/img/hp/Octopus16WW/20241206T1532Z-gas-meter-bagged-being-removed-from-16WW-by-SGN-worker-in-hivis.jpg">
            <a:extLst>
              <a:ext uri="{FF2B5EF4-FFF2-40B4-BE49-F238E27FC236}">
                <a16:creationId xmlns:a16="http://schemas.microsoft.com/office/drawing/2014/main" id="{8EF8BB7C-72DC-B24F-96F1-74C8CDA4EC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91" r="1428" b="3"/>
          <a:stretch>
            <a:fillRect/>
          </a:stretch>
        </p:blipFill>
        <p:spPr>
          <a:xfrm>
            <a:off x="5911532" y="2484255"/>
            <a:ext cx="5150277" cy="3714244"/>
          </a:xfrm>
          <a:prstGeom prst="rect">
            <a:avLst/>
          </a:prstGeom>
        </p:spPr>
      </p:pic>
      <p:sp>
        <p:nvSpPr>
          <p:cNvPr id="63" name="Rectangle 62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63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17AB3D3-3C9C-4DED-809A-78734805B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961550-A96A-5B8E-85D3-44B21D97F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What Financial Markets Do...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25E447-94FF-63A2-E97E-C3194463445F}"/>
              </a:ext>
            </a:extLst>
          </p:cNvPr>
          <p:cNvSpPr txBox="1"/>
          <p:nvPr/>
        </p:nvSpPr>
        <p:spPr>
          <a:xfrm>
            <a:off x="793661" y="2599509"/>
            <a:ext cx="4530898" cy="363945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You are a bank with 1000 mortgages on your books — some householders will pay off quickly, some will plod through exactly as on the original offer to the very end, and some … will fail to pay much at all.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Some in the financial markets want the low-risk early money, pension funds may want longer-term to match pay-outs for their long-lived pensioners, and some are happy to take risky stuff for a better interest rate.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Slice and dice, CMO derivatives...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5FAB87CD-B890-C84D-B7BC-A25649A11F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90868" y="2604994"/>
            <a:ext cx="6096000" cy="4029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160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8F621A-E78B-DDC9-B020-AB7EA4518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GB" sz="5000"/>
              <a:t>Peak Shaving vs Dynamic Flexibility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05966-CD50-3751-9842-487A48BD0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400"/>
              <a:t>Static response to shave peaks and avoid some grid building: move your power use away from evening and morning peaks by setting your heating and hot water programmer once.</a:t>
            </a:r>
            <a:endParaRPr lang="en-US" sz="2400"/>
          </a:p>
          <a:p>
            <a:r>
              <a:rPr lang="en-GB" sz="2400" dirty="0"/>
              <a:t>Dynamic response: when there is less sun or wind than forecast on the day or during '</a:t>
            </a:r>
            <a:r>
              <a:rPr lang="en-GB" sz="2400" dirty="0" err="1"/>
              <a:t>Dunkelflauten</a:t>
            </a:r>
            <a:r>
              <a:rPr lang="en-GB" sz="2400" dirty="0"/>
              <a:t>', just let your laundry basket pile up or run a cold(er) wash or turn the heating down a degree!</a:t>
            </a:r>
          </a:p>
          <a:p>
            <a:r>
              <a:rPr lang="en-GB" sz="2400"/>
              <a:t>Electricity is already half price or less if you can do these, with a smart meter, and a battery can help.</a:t>
            </a:r>
          </a:p>
        </p:txBody>
      </p:sp>
    </p:spTree>
    <p:extLst>
      <p:ext uri="{BB962C8B-B14F-4D97-AF65-F5344CB8AC3E}">
        <p14:creationId xmlns:p14="http://schemas.microsoft.com/office/powerpoint/2010/main" val="3545954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4A08D2-D5D5-77C6-9480-765093F4C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CB637F-0BCE-34D4-7F1B-7EF103C69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/>
              <a:t>GB Grid Intensity</a:t>
            </a:r>
            <a:endParaRPr lang="en-US" sz="48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3D233-FDA5-5377-6899-E6F56D990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25380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 dirty="0"/>
              <a:t>When you use electricity also determines how much carbon emissions are produced, though the CP2030 plan aims to make that near zero by 2030.</a:t>
            </a:r>
          </a:p>
          <a:p>
            <a:r>
              <a:rPr lang="en-GB" sz="2000" dirty="0"/>
              <a:t>At peak times </a:t>
            </a:r>
            <a:r>
              <a:rPr lang="en-GB" sz="2000" dirty="0" err="1"/>
              <a:t>typicall</a:t>
            </a:r>
            <a:r>
              <a:rPr lang="en-GB" sz="2000" dirty="0"/>
              <a:t>y more expensive and inefficient fossil fuel generators are run.  Another reason to shave peaks!</a:t>
            </a:r>
          </a:p>
        </p:txBody>
      </p:sp>
      <p:pic>
        <p:nvPicPr>
          <p:cNvPr id="6" name="Picture 5" descr="A chart of energy levels&#10;&#10;AI-generated content may be incorrect.">
            <a:extLst>
              <a:ext uri="{FF2B5EF4-FFF2-40B4-BE49-F238E27FC236}">
                <a16:creationId xmlns:a16="http://schemas.microsoft.com/office/drawing/2014/main" id="{96518174-834D-5DFD-35DE-750D4C484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6114" y="3175095"/>
            <a:ext cx="5938858" cy="2137633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25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DA1552-5F4A-A350-D396-21F3FE32F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GB" sz="4800"/>
              <a:t>What I Have Done: Static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BF7C2-239C-ACDA-0949-476F932CE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102687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2000"/>
              <a:t>Static: shifted my heat pump hot water times away from peaks.</a:t>
            </a:r>
          </a:p>
        </p:txBody>
      </p:sp>
      <p:pic>
        <p:nvPicPr>
          <p:cNvPr id="5" name="Graphic 4" descr="quarters 2025 all">
            <a:extLst>
              <a:ext uri="{FF2B5EF4-FFF2-40B4-BE49-F238E27FC236}">
                <a16:creationId xmlns:a16="http://schemas.microsoft.com/office/drawing/2014/main" id="{96DD104A-4E0C-4DE1-46FB-3C01587CE89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831565" y="2383614"/>
            <a:ext cx="6548211" cy="397303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screen&#10;&#10;AI-generated content may be incorrect.">
            <a:extLst>
              <a:ext uri="{FF2B5EF4-FFF2-40B4-BE49-F238E27FC236}">
                <a16:creationId xmlns:a16="http://schemas.microsoft.com/office/drawing/2014/main" id="{D276A74C-451A-2B7D-EC3E-76DEA4CFBA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30821"/>
            <a:ext cx="4979582" cy="214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130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Greener UK Home Heating</vt:lpstr>
      <vt:lpstr>Introduction</vt:lpstr>
      <vt:lpstr>Distributed, Derivative, Decarbing</vt:lpstr>
      <vt:lpstr>Home Heat Decarbonisation</vt:lpstr>
      <vt:lpstr>Cut Carbon, Then Time Your Energy Use</vt:lpstr>
      <vt:lpstr>What Financial Markets Do...</vt:lpstr>
      <vt:lpstr>Peak Shaving vs Dynamic Flexibility</vt:lpstr>
      <vt:lpstr>GB Grid Intensity</vt:lpstr>
      <vt:lpstr>What I Have Done: Static</vt:lpstr>
      <vt:lpstr>What I Have Done: Dynamic</vt:lpstr>
      <vt:lpstr>What You Can Do Tonight, Free!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630</cp:revision>
  <dcterms:created xsi:type="dcterms:W3CDTF">2026-05-11T11:12:22Z</dcterms:created>
  <dcterms:modified xsi:type="dcterms:W3CDTF">2026-05-15T17:46:58Z</dcterms:modified>
</cp:coreProperties>
</file>